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4" r:id="rId6"/>
  </p:sldMasterIdLst>
  <p:notesMasterIdLst>
    <p:notesMasterId r:id="rId97"/>
  </p:notesMasterIdLst>
  <p:handoutMasterIdLst>
    <p:handoutMasterId r:id="rId98"/>
  </p:handoutMasterIdLst>
  <p:sldIdLst>
    <p:sldId id="354" r:id="rId7"/>
    <p:sldId id="360" r:id="rId8"/>
    <p:sldId id="394" r:id="rId9"/>
    <p:sldId id="395" r:id="rId10"/>
    <p:sldId id="396" r:id="rId11"/>
    <p:sldId id="397" r:id="rId12"/>
    <p:sldId id="399" r:id="rId13"/>
    <p:sldId id="400" r:id="rId14"/>
    <p:sldId id="401" r:id="rId15"/>
    <p:sldId id="402" r:id="rId16"/>
    <p:sldId id="403" r:id="rId17"/>
    <p:sldId id="404" r:id="rId18"/>
    <p:sldId id="405" r:id="rId19"/>
    <p:sldId id="406" r:id="rId20"/>
    <p:sldId id="408" r:id="rId21"/>
    <p:sldId id="409" r:id="rId22"/>
    <p:sldId id="411" r:id="rId23"/>
    <p:sldId id="378" r:id="rId24"/>
    <p:sldId id="412" r:id="rId25"/>
    <p:sldId id="413" r:id="rId26"/>
    <p:sldId id="414" r:id="rId27"/>
    <p:sldId id="415" r:id="rId28"/>
    <p:sldId id="416" r:id="rId29"/>
    <p:sldId id="417" r:id="rId30"/>
    <p:sldId id="418" r:id="rId31"/>
    <p:sldId id="419" r:id="rId32"/>
    <p:sldId id="420" r:id="rId33"/>
    <p:sldId id="421" r:id="rId34"/>
    <p:sldId id="422" r:id="rId35"/>
    <p:sldId id="391" r:id="rId36"/>
    <p:sldId id="424" r:id="rId37"/>
    <p:sldId id="425" r:id="rId38"/>
    <p:sldId id="426" r:id="rId39"/>
    <p:sldId id="427" r:id="rId40"/>
    <p:sldId id="428" r:id="rId41"/>
    <p:sldId id="407" r:id="rId42"/>
    <p:sldId id="429" r:id="rId43"/>
    <p:sldId id="430" r:id="rId44"/>
    <p:sldId id="41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449" r:id="rId64"/>
    <p:sldId id="450" r:id="rId65"/>
    <p:sldId id="451" r:id="rId66"/>
    <p:sldId id="452" r:id="rId67"/>
    <p:sldId id="453" r:id="rId68"/>
    <p:sldId id="454" r:id="rId69"/>
    <p:sldId id="455" r:id="rId70"/>
    <p:sldId id="456" r:id="rId71"/>
    <p:sldId id="457" r:id="rId72"/>
    <p:sldId id="458" r:id="rId73"/>
    <p:sldId id="459" r:id="rId74"/>
    <p:sldId id="460" r:id="rId75"/>
    <p:sldId id="461" r:id="rId76"/>
    <p:sldId id="462" r:id="rId77"/>
    <p:sldId id="463" r:id="rId78"/>
    <p:sldId id="464" r:id="rId79"/>
    <p:sldId id="465" r:id="rId80"/>
    <p:sldId id="466" r:id="rId81"/>
    <p:sldId id="467" r:id="rId82"/>
    <p:sldId id="468" r:id="rId83"/>
    <p:sldId id="469" r:id="rId84"/>
    <p:sldId id="470" r:id="rId85"/>
    <p:sldId id="471" r:id="rId86"/>
    <p:sldId id="472" r:id="rId87"/>
    <p:sldId id="473" r:id="rId88"/>
    <p:sldId id="474" r:id="rId89"/>
    <p:sldId id="475" r:id="rId90"/>
    <p:sldId id="476" r:id="rId91"/>
    <p:sldId id="361" r:id="rId92"/>
    <p:sldId id="477" r:id="rId93"/>
    <p:sldId id="363" r:id="rId94"/>
    <p:sldId id="478" r:id="rId95"/>
    <p:sldId id="479" r:id="rId9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03"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Brett" initials="BC"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291" autoAdjust="0"/>
  </p:normalViewPr>
  <p:slideViewPr>
    <p:cSldViewPr snapToGrid="0" snapToObjects="1">
      <p:cViewPr varScale="1">
        <p:scale>
          <a:sx n="63" d="100"/>
          <a:sy n="63" d="100"/>
        </p:scale>
        <p:origin x="1288" y="64"/>
      </p:cViewPr>
      <p:guideLst>
        <p:guide orient="horz" pos="1003"/>
        <p:guide pos="295"/>
      </p:guideLst>
    </p:cSldViewPr>
  </p:slideViewPr>
  <p:outlineViewPr>
    <p:cViewPr>
      <p:scale>
        <a:sx n="33" d="100"/>
        <a:sy n="33" d="100"/>
      </p:scale>
      <p:origin x="0" y="-22494"/>
    </p:cViewPr>
  </p:outlineViewPr>
  <p:notesTextViewPr>
    <p:cViewPr>
      <p:scale>
        <a:sx n="75" d="100"/>
        <a:sy n="75"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79.wmf"/><Relationship Id="rId4"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4"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8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8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4" Type="http://schemas.openxmlformats.org/officeDocument/2006/relationships/image" Target="../media/image140.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image" Target="../media/image142.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54.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3/4/2025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oxygen atom of methanol bonds to a hydrogen atom on 2 water molecules. The oxygen atom of a water molecule bonds to the hydrogen atom of the O H group on methanol. The oxygen atoms have partially negative charges, lower delta minus, and the hydrogen atoms have partially positive charges, lower delta plus.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59252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oxygen has a partial negative charge, lower delta minus. The carbonyl group is in aldehydes and ketones, with structures shown as follows.</a:t>
            </a:r>
          </a:p>
          <a:p>
            <a:r>
              <a:rPr lang="en-US" dirty="0"/>
              <a:t>Carbonyl group Ball and stick model Condensed structure Line angle formula</a:t>
            </a:r>
          </a:p>
          <a:p>
            <a:r>
              <a:rPr lang="en-US" dirty="0"/>
              <a:t>Aldehyde A carbon atom connects to a carbon and a hydrogen with single bonds, and an oxygen atom with a double bond. Three hydrogen atoms bond to the other carbon atom with single bonds. A carbonyl group carbon atom connects to a methyl group and a hydrogen atom with single bonds. 2 lines form a </a:t>
            </a:r>
            <a:r>
              <a:rPr lang="en-US" dirty="0" err="1"/>
              <a:t>zig</a:t>
            </a:r>
            <a:r>
              <a:rPr lang="en-US" dirty="0"/>
              <a:t> </a:t>
            </a:r>
            <a:r>
              <a:rPr lang="en-US" dirty="0" err="1"/>
              <a:t>zag</a:t>
            </a:r>
            <a:r>
              <a:rPr lang="en-US" dirty="0"/>
              <a:t> pattern and connect to H at the right, with a double bond from the angle upwards to O.</a:t>
            </a:r>
          </a:p>
          <a:p>
            <a:r>
              <a:rPr lang="en-US" dirty="0"/>
              <a:t>Ketone A 3 carbon chain connects with single bonds and contains an oxygen atom, double bonded to carbon 2. The 2 terminal carbons each attach to 3 hydrogen atoms with single bonds. A carbonyl group carbon atom connects to 2 methyl groups with single bonds. 2 lines form a </a:t>
            </a:r>
            <a:r>
              <a:rPr lang="en-US" dirty="0" err="1"/>
              <a:t>zig</a:t>
            </a:r>
            <a:r>
              <a:rPr lang="en-US" dirty="0"/>
              <a:t> </a:t>
            </a:r>
            <a:r>
              <a:rPr lang="en-US" dirty="0" err="1"/>
              <a:t>zag</a:t>
            </a:r>
            <a:r>
              <a:rPr lang="en-US" dirty="0"/>
              <a:t> pattern, with a double bond from the angle upwards to O.</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7622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formula Second formula Third formula</a:t>
            </a:r>
          </a:p>
          <a:p>
            <a:r>
              <a:rPr lang="en-US" dirty="0"/>
              <a:t>C H 3, single bond, C H 2, single bond, C double bonded to O, single bond, H C H 3, single bond, C H 2, single bond, C H O 3 lines form a </a:t>
            </a:r>
            <a:r>
              <a:rPr lang="en-US" dirty="0" err="1"/>
              <a:t>zig</a:t>
            </a:r>
            <a:r>
              <a:rPr lang="en-US" dirty="0"/>
              <a:t> </a:t>
            </a:r>
            <a:r>
              <a:rPr lang="en-US" dirty="0" err="1"/>
              <a:t>zag</a:t>
            </a:r>
            <a:r>
              <a:rPr lang="en-US" dirty="0"/>
              <a:t> pattern and connect to H at the right, with a double bond from the first angle from the right upwards to O.</a:t>
            </a:r>
          </a:p>
          <a:p>
            <a:r>
              <a:rPr lang="en-US" dirty="0"/>
              <a:t>Equivalent ketone formulas are shown as follows.</a:t>
            </a:r>
          </a:p>
          <a:p>
            <a:r>
              <a:rPr lang="en-US" dirty="0"/>
              <a:t>First formula Second formula Third formula</a:t>
            </a:r>
          </a:p>
          <a:p>
            <a:r>
              <a:rPr lang="en-US" dirty="0"/>
              <a:t>C H 3, single bond, C double bonded to O, single bond, C H 3 C H 3, single bond, C O, single bond, C H 3 2 lines form a </a:t>
            </a:r>
            <a:r>
              <a:rPr lang="en-US" dirty="0" err="1"/>
              <a:t>zig</a:t>
            </a:r>
            <a:r>
              <a:rPr lang="en-US" dirty="0"/>
              <a:t> </a:t>
            </a:r>
            <a:r>
              <a:rPr lang="en-US" dirty="0" err="1"/>
              <a:t>zag</a:t>
            </a:r>
            <a:r>
              <a:rPr lang="en-US" dirty="0"/>
              <a:t> pattern, with a double bond from the angle upwards to O.</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45</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7602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ethanal</a:t>
            </a:r>
            <a:r>
              <a:rPr lang="en-US" dirty="0"/>
              <a:t>, </a:t>
            </a:r>
            <a:r>
              <a:rPr lang="en-US" dirty="0" err="1"/>
              <a:t>propanal</a:t>
            </a:r>
            <a:r>
              <a:rPr lang="en-US" dirty="0"/>
              <a:t>, and </a:t>
            </a:r>
            <a:r>
              <a:rPr lang="en-US" dirty="0" err="1"/>
              <a:t>butanal</a:t>
            </a:r>
            <a:r>
              <a:rPr lang="en-US" dirty="0"/>
              <a:t>, the carbonyl carbon is at the end of the chain.</a:t>
            </a:r>
          </a:p>
          <a:p>
            <a:r>
              <a:rPr lang="en-US" dirty="0"/>
              <a:t>I U P A C name Ball and stick model Condensed structure Line angle formula</a:t>
            </a:r>
          </a:p>
          <a:p>
            <a:r>
              <a:rPr lang="en-US" dirty="0" err="1"/>
              <a:t>Methanal</a:t>
            </a:r>
            <a:r>
              <a:rPr lang="en-US" dirty="0"/>
              <a:t>, formaldehyde A carbon atom connects to 2 hydrogen atoms with single bonds, and an oxygen atom with a double bond. A carbonyl group carbon atom connects to 2 hydrogen atoms with single bonds. A carbon atom connects to a double bonded oxygen and 2 single bonded hydrogen atoms.</a:t>
            </a:r>
          </a:p>
          <a:p>
            <a:r>
              <a:rPr lang="en-US" dirty="0" err="1"/>
              <a:t>Ethanal</a:t>
            </a:r>
            <a:r>
              <a:rPr lang="en-US" dirty="0"/>
              <a:t>, acetaldehyde A 2 carbon chain connects a hydrogen atom with a single bond, and an oxygen atom with a double bond to one carbon atom. The other carbon atom connects 3 hydrogen atoms with single bonds. A carbonyl group carbon atom connects to a methyl group and a hydrogen atom, both with single bonds. A 2 carbon chain contains a carbonyl group and a singly bonded hydrogen atom on an end carbon.</a:t>
            </a:r>
          </a:p>
          <a:p>
            <a:r>
              <a:rPr lang="en-US" dirty="0" err="1"/>
              <a:t>Propanal</a:t>
            </a:r>
            <a:r>
              <a:rPr lang="en-US" dirty="0"/>
              <a:t>, </a:t>
            </a:r>
            <a:r>
              <a:rPr lang="en-US" dirty="0" err="1"/>
              <a:t>propionaldehyde</a:t>
            </a:r>
            <a:r>
              <a:rPr lang="en-US" dirty="0"/>
              <a:t> A 3 carbon chain connects with single bonds. A terminal carbon atom connects to a hydrogen atom with a single bond, and an oxygen atom with a double bond. The other carbon atoms connect to hydrogen atoms to provide each atom with 4 bonds. A carbonyl group carbon atom connects to an ethyl group and a hydrogen atom, both with single bonds. A 3 carbon chain contains a carbonyl group and a singly bonded hydrogen atom on an end carbon.</a:t>
            </a:r>
          </a:p>
          <a:p>
            <a:r>
              <a:rPr lang="en-US" dirty="0" err="1"/>
              <a:t>Butanal</a:t>
            </a:r>
            <a:r>
              <a:rPr lang="en-US" dirty="0"/>
              <a:t>, </a:t>
            </a:r>
            <a:r>
              <a:rPr lang="en-US" dirty="0" err="1"/>
              <a:t>butyraldehyde</a:t>
            </a:r>
            <a:r>
              <a:rPr lang="en-US" dirty="0"/>
              <a:t> A 4 carbon chain connects with single bonds. A terminal carbon atom connects to a hydrogen atom with a single bond, and an oxygen atom with a double bond. The other carbon atoms connect to hydrogen atoms to provide each atom with 4 bonds. A carbonyl group carbon atom connects to a propyl group and a hydrogen atom, both with single bonds. A 4 carbon chain contains a carbonyl group and a singly bonded hydrogen atom on an end carbon.</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0600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C H sub 3, single bond, C H sub 2, single bond, C H sub 2, single bond, C single bonded to H above and C H sub 3 below, single bond, C H with the C double bonded to O above.</a:t>
            </a:r>
            <a:r>
              <a:rPr lang="en-IN" dirty="0"/>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7040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C H sub 3, single bond, C H sub 2, single bond, C H sub 2, single bond, C single bonded to H above and C H sub 3 below, single bond, C H with the C double bonded to O above.</a:t>
            </a:r>
            <a:r>
              <a:rPr lang="en-IN" dirty="0"/>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34535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C H sub 3, single bond, C H sub 2, single bond, C H sub 2, single bond, C single bonded to H above and C H sub 3 below, single bond, C H with the C double bonded to O above.</a:t>
            </a:r>
            <a:r>
              <a:rPr lang="en-IN" dirty="0"/>
              <a:t>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50</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45559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 P A C name Condensed structure Line angle formula</a:t>
            </a:r>
          </a:p>
          <a:p>
            <a:r>
              <a:rPr lang="en-US" dirty="0" err="1"/>
              <a:t>Propanone</a:t>
            </a:r>
            <a:r>
              <a:rPr lang="en-US" dirty="0"/>
              <a:t>, dimethyl ketone, or acetone A 3 carbon chain connects a double bonded oxygen to the second carbon atom. 2 </a:t>
            </a:r>
            <a:r>
              <a:rPr lang="en-US" dirty="0" err="1"/>
              <a:t>zig</a:t>
            </a:r>
            <a:r>
              <a:rPr lang="en-US" dirty="0"/>
              <a:t> </a:t>
            </a:r>
            <a:r>
              <a:rPr lang="en-US" dirty="0" err="1"/>
              <a:t>zag</a:t>
            </a:r>
            <a:r>
              <a:rPr lang="en-US" dirty="0"/>
              <a:t> lines are double bonded to an O atom at the angle.</a:t>
            </a:r>
          </a:p>
          <a:p>
            <a:r>
              <a:rPr lang="en-US" dirty="0"/>
              <a:t>Butanone, ethyl methyl ketone A 4 carbon chain connects a double bonded oxygen to the second carbon atom. 3 </a:t>
            </a:r>
            <a:r>
              <a:rPr lang="en-US" dirty="0" err="1"/>
              <a:t>zig</a:t>
            </a:r>
            <a:r>
              <a:rPr lang="en-US" dirty="0"/>
              <a:t> </a:t>
            </a:r>
            <a:r>
              <a:rPr lang="en-US" dirty="0" err="1"/>
              <a:t>zag</a:t>
            </a:r>
            <a:r>
              <a:rPr lang="en-US" dirty="0"/>
              <a:t> lines are double bonded to an O atom at the first angle from the right.</a:t>
            </a:r>
          </a:p>
          <a:p>
            <a:r>
              <a:rPr lang="en-US" dirty="0"/>
              <a:t>3 </a:t>
            </a:r>
            <a:r>
              <a:rPr lang="en-US" dirty="0" err="1"/>
              <a:t>Pentanone</a:t>
            </a:r>
            <a:r>
              <a:rPr lang="en-US" dirty="0"/>
              <a:t>, diethyl ketone A 5 carbon chain connects a double bonded oxygen to the third carbon atom. 4 </a:t>
            </a:r>
            <a:r>
              <a:rPr lang="en-US" dirty="0" err="1"/>
              <a:t>zig</a:t>
            </a:r>
            <a:r>
              <a:rPr lang="en-US" dirty="0"/>
              <a:t> </a:t>
            </a:r>
            <a:r>
              <a:rPr lang="en-US" dirty="0" err="1"/>
              <a:t>zag</a:t>
            </a:r>
            <a:r>
              <a:rPr lang="en-US" dirty="0"/>
              <a:t> lines are double bonded to an O atom at the second angle from the right.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51</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1362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Adding H 3 O plus increases the concentration of the weak acid and decreases the concertation of the conjugate </a:t>
            </a:r>
            <a:r>
              <a:rPr lang="en-US" dirty="0" err="1"/>
              <a:t>base.Both</a:t>
            </a:r>
            <a:r>
              <a:rPr lang="en-US" dirty="0"/>
              <a:t> ethanal, or acetaldehyde, in water and propanone, or acetone, in water form hydrogen bonds with water in identical fashion. The oxygen atom of the carbonyl group on each molecule forms hydrogen bonds with the hydrogen atoms of 2 water molecules.</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2373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Benzaldehyde</a:t>
            </a:r>
            <a:r>
              <a:rPr lang="en-US" dirty="0"/>
              <a:t>, almond. An aldehyde group connects to a benzene ring.</a:t>
            </a:r>
          </a:p>
          <a:p>
            <a:r>
              <a:rPr lang="en-US" dirty="0"/>
              <a:t>• Vanillin, vanilla. An aldehyde group connects to a benzene ring. Directly across the ring, a hydroxyl group bonds to the ring and adjacent to the hydroxyl group, an oxygen atom bonds with a single bond. The oxygen atom additionally connects to a methyl group.</a:t>
            </a:r>
          </a:p>
          <a:p>
            <a:r>
              <a:rPr lang="en-US" dirty="0"/>
              <a:t>• </a:t>
            </a:r>
            <a:r>
              <a:rPr lang="en-US" dirty="0" err="1"/>
              <a:t>Cinnamaldehyde</a:t>
            </a:r>
            <a:r>
              <a:rPr lang="en-US" dirty="0"/>
              <a:t>, cinnamon. A benzene ring connects to a 4 carbon chain, with a double bond between the second and third carbon atoms in the chain. The third carbon from the ring forms a carbonyl group.</a:t>
            </a:r>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59</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4337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Ball and stick 1 carbon atom connects to 1 oxygen atom with a single bond. The carbon has 3 single bonded hydrogen atoms. The oxygen has 1 single bonded hydrogen atom. 6 carbon atoms connect to form a ring with alternating single and double bonds. 1 carbon atom connects to an oxygen atom. The oxygen has 1 single bonded hydrogen atom. Each remaining ring carbon attaches to a hydrogen atom with a single bond. 2 carbon atoms bond connect with a single bond. 1 carbon has 2 single bonded hydrogen atoms and a </a:t>
            </a:r>
            <a:r>
              <a:rPr lang="en-IN" dirty="0" err="1"/>
              <a:t>sulfur</a:t>
            </a:r>
            <a:r>
              <a:rPr lang="en-IN" dirty="0"/>
              <a:t> atom. The </a:t>
            </a:r>
            <a:r>
              <a:rPr lang="en-IN" dirty="0" err="1"/>
              <a:t>sulfur</a:t>
            </a:r>
            <a:r>
              <a:rPr lang="en-IN" dirty="0"/>
              <a:t> connects to a hydrogen atom with a single bond. 1 oxygen atom connects to two carbon atoms with single bonds. Each carbon has 3 single bonded hydrogen atoms.</a:t>
            </a:r>
          </a:p>
          <a:p>
            <a:r>
              <a:rPr lang="en-IN" dirty="0"/>
              <a:t>Condensed structural formula C H 3, single bond, O H A benzene ring connects to a hydroxyl group at the upper right C H 3, single bond, C H 2, single bond, S H C H 3, single bond, O, single bond, C H 3</a:t>
            </a:r>
          </a:p>
          <a:p>
            <a:r>
              <a:rPr lang="en-IN" dirty="0"/>
              <a:t>Line angle formula 1 line connects to O H A benzene ring connects to O H at the upper right 2 lines for a zigzag pattern, leading to S H at the right Diagonal rising line, O, diagonal falling line</a:t>
            </a:r>
          </a:p>
          <a:p>
            <a:r>
              <a:rPr lang="en-IN" dirty="0"/>
              <a:t>Name Methanol Phenol </a:t>
            </a:r>
            <a:r>
              <a:rPr lang="en-IN" dirty="0" err="1"/>
              <a:t>Ethanethiol</a:t>
            </a:r>
            <a:r>
              <a:rPr lang="en-IN" dirty="0"/>
              <a:t> Dimethyl ether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7524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Alcohol is as follows. H, single bond, C, single bond, C, single bond, H. Each C is single bonded to H below. The first C is single bonded to H above. The second C is single bonded to O H above. Alkene is as follows. H, single bond, C, double bond, C, single bond, H. Each C is single bonded to H below.</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7535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Methanol is as follows. C H 3, single bond, O H. </a:t>
            </a:r>
            <a:r>
              <a:rPr lang="en-IN" dirty="0" err="1"/>
              <a:t>Methanal</a:t>
            </a:r>
            <a:r>
              <a:rPr lang="en-IN" dirty="0"/>
              <a:t> is as follows. H, single bond, C, single bond, H. C is double bonded to O above. </a:t>
            </a:r>
            <a:r>
              <a:rPr lang="en-IN" dirty="0" err="1"/>
              <a:t>Methanoic</a:t>
            </a:r>
            <a:r>
              <a:rPr lang="en-IN" dirty="0"/>
              <a:t> acid is as follows. H, single bond, C, single bond, O H. C is double bonded to O above.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52143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Ethanol, ethyl alcohol. A 2 carbon chain has a hydroxyl group.</a:t>
            </a:r>
          </a:p>
          <a:p>
            <a:r>
              <a:rPr lang="en-IN" dirty="0"/>
              <a:t>● </a:t>
            </a:r>
            <a:r>
              <a:rPr lang="en-IN" dirty="0" err="1"/>
              <a:t>Ethanal</a:t>
            </a:r>
            <a:r>
              <a:rPr lang="en-IN" dirty="0"/>
              <a:t>, acetaldehyde. A central carbon atom is single bonded to C H 3 at the left, double bonded to O above, and single bonded to H at the right.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96849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Protein chain, single bond, C H 2, single bond, S H, plus H S, single bond, C H 2, single bond, protein chain, yields protein chain, single bond, C H 2, single bond, S, single bond, S, single bond, C H 2, single bond, protein chain, plus H 2 O, in the presence of concentrated O.</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90830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a:t>
            </a:r>
            <a:r>
              <a:rPr lang="en-IN" dirty="0" err="1"/>
              <a:t>Ethanal</a:t>
            </a:r>
            <a:r>
              <a:rPr lang="en-IN" dirty="0"/>
              <a:t>, acetaldehyde. A central carbon atom is single bonded to C H 3 at the left, double bonded to an oxygen atom above, and single bonded to a hydrogen atom at the right.</a:t>
            </a:r>
          </a:p>
          <a:p>
            <a:r>
              <a:rPr lang="en-IN" dirty="0"/>
              <a:t>● Ethanoic acid, formaldehyde. A central carbon atom is single bonded to C H 3 at the left, double bonded to an oxygen atom above, and single bonded to a hydroxyl group at the right.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37791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2 </a:t>
            </a:r>
            <a:r>
              <a:rPr lang="en-IN" dirty="0" err="1"/>
              <a:t>Hydroxypropanal</a:t>
            </a:r>
            <a:r>
              <a:rPr lang="en-IN" dirty="0"/>
              <a:t>. A 3 carbon chain has an oxygen atom double bonded and hydrogen atom single bonded at the first carbon atom on the right. A hydroxyl group is single bonded to the second carbon atom.</a:t>
            </a:r>
          </a:p>
          <a:p>
            <a:r>
              <a:rPr lang="en-IN" dirty="0"/>
              <a:t>● 2 </a:t>
            </a:r>
            <a:r>
              <a:rPr lang="en-IN" dirty="0" err="1"/>
              <a:t>Hydroxypropanoic</a:t>
            </a:r>
            <a:r>
              <a:rPr lang="en-IN" dirty="0"/>
              <a:t> acid. A 3 carbon chain has an oxygen atom double bonded and hydroxyl group single bonded at the first carbon atom on the right. A hydroxyl group is single bonded to the second carbon atom.</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98599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D glucose. A vertical 6 carbon chain has an aldehyde group at the top carbon. Hydroxyl groups connect to either the left or right side of carbons 2 to 5 as follows. Right, left, right, right. On the opposite side of each carbon atom is a single bonded hydrogen atom. The bottom carbon is single bonded to C H 2 O H.</a:t>
            </a:r>
          </a:p>
          <a:p>
            <a:r>
              <a:rPr lang="en-IN" dirty="0"/>
              <a:t>● D </a:t>
            </a:r>
            <a:r>
              <a:rPr lang="en-IN" dirty="0" err="1"/>
              <a:t>gluconic</a:t>
            </a:r>
            <a:r>
              <a:rPr lang="en-IN" dirty="0"/>
              <a:t> acid. A vertical 6 carbon chain contains a carbonyl group with a single bonded hydroxyl group at the top carbon. Hydroxyl groups connect to either the left or right side of carbons 2 to 5 as follows. Right, left, right, right. On the opposite side of each carbon is a single bonded hydrogen atom. The bottom carbon is single bonded to C H 2 O H.</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08581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 </a:t>
            </a:r>
            <a:r>
              <a:rPr lang="en-IN" dirty="0" err="1"/>
              <a:t>Propanal</a:t>
            </a:r>
            <a:r>
              <a:rPr lang="en-IN" dirty="0"/>
              <a:t>, </a:t>
            </a:r>
            <a:r>
              <a:rPr lang="en-IN" dirty="0" err="1"/>
              <a:t>propionaldehyde</a:t>
            </a:r>
            <a:r>
              <a:rPr lang="en-IN" dirty="0"/>
              <a:t>. A 3 carbon chain has a double bonded oxygen atom and single bonded hydrogen atom at the first carbon atom on the right</a:t>
            </a:r>
          </a:p>
          <a:p>
            <a:r>
              <a:rPr lang="en-IN" dirty="0"/>
              <a:t>● 1 Propanol, propyl alcohol. A 3 carbon chain contains a hydroxyl group and 2 hydrogen atoms bonded connected with single bonds to the first carbon atom on the right.</a:t>
            </a:r>
          </a:p>
          <a:p>
            <a:endParaRPr lang="en-US" dirty="0"/>
          </a:p>
          <a:p>
            <a:endParaRPr lang="en-IN" dirty="0"/>
          </a:p>
          <a:p>
            <a:r>
              <a:rPr lang="en-IN" dirty="0"/>
              <a:t>● </a:t>
            </a:r>
            <a:r>
              <a:rPr lang="en-IN" dirty="0" err="1"/>
              <a:t>Propanone</a:t>
            </a:r>
            <a:r>
              <a:rPr lang="en-IN" dirty="0"/>
              <a:t>, dimethyl ketone. A 3 carbon chain has an oxygen atom double bonded to the second carbon atom.</a:t>
            </a:r>
          </a:p>
          <a:p>
            <a:r>
              <a:rPr lang="en-IN" dirty="0"/>
              <a:t>2 Propanol, isopropyl alcohol. A 3 carbon chain has a hydroxyl group and a hydrogen atom single bonded at the second carbon.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33703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3286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Compounds with carbon </a:t>
            </a:r>
            <a:r>
              <a:rPr lang="en-IN" dirty="0" err="1"/>
              <a:t>sulfur</a:t>
            </a:r>
            <a:r>
              <a:rPr lang="en-IN" dirty="0"/>
              <a:t> single bonds are thiols.</a:t>
            </a:r>
          </a:p>
          <a:p>
            <a:r>
              <a:rPr lang="en-IN" dirty="0"/>
              <a:t>● Compounds with carbon oxygen single bonds are alcohols, phenols, and ethers. Alcohols undergo dehydration to form alkenes. Alcohols can undergo oxidation in order to change first degree alcohols into aldehydes, which further oxidize to form carboxylic acids. Second degree alcohols oxidize to form ketones.</a:t>
            </a:r>
          </a:p>
          <a:p>
            <a:r>
              <a:rPr lang="en-IN" dirty="0"/>
              <a:t>● Compounds with carbon oxygen double bonds are aldehydes and ketones. Aldehydes reduce to first degree alcohols. Ketones reduce to second degree alcohols.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655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2 </a:t>
            </a:r>
            <a:r>
              <a:rPr lang="en-IN" sz="1200" b="0" i="0" u="none" strike="noStrike" kern="1200" cap="none" dirty="0" err="1">
                <a:solidFill>
                  <a:schemeClr val="dk1"/>
                </a:solidFill>
                <a:effectLst/>
                <a:latin typeface="Arial"/>
                <a:ea typeface="Arial"/>
                <a:cs typeface="Arial"/>
                <a:sym typeface="Arial"/>
              </a:rPr>
              <a:t>pentanol</a:t>
            </a:r>
            <a:r>
              <a:rPr lang="en-IN" sz="1200" b="0" i="0" u="none" strike="noStrike" kern="1200" cap="none" dirty="0">
                <a:solidFill>
                  <a:schemeClr val="dk1"/>
                </a:solidFill>
                <a:effectLst/>
                <a:latin typeface="Arial"/>
                <a:ea typeface="Arial"/>
                <a:cs typeface="Arial"/>
                <a:sym typeface="Arial"/>
              </a:rPr>
              <a:t>. C H sub 3, single bond, C H single bonded to C H sub 3 above, single bond, C H sub 2, single bond, C H single bonded to O H above, single bond, C H sub 3. The five carbons in the main chain are numbered 1 through 5, from right to left.</a:t>
            </a:r>
            <a:r>
              <a:rPr lang="en-IN"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19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4</a:t>
            </a:r>
            <a:r>
              <a:rPr lang="en-IN" sz="1200" b="0" i="0" u="none" strike="noStrike" kern="1200" cap="none" baseline="0" dirty="0">
                <a:solidFill>
                  <a:schemeClr val="dk1"/>
                </a:solidFill>
                <a:effectLst/>
                <a:latin typeface="Arial"/>
                <a:ea typeface="Arial"/>
                <a:cs typeface="Arial"/>
                <a:sym typeface="Arial"/>
              </a:rPr>
              <a:t> </a:t>
            </a:r>
            <a:r>
              <a:rPr lang="en-IN" sz="1200" b="0" i="0" u="none" strike="noStrike" kern="1200" cap="none" dirty="0">
                <a:solidFill>
                  <a:schemeClr val="dk1"/>
                </a:solidFill>
                <a:effectLst/>
                <a:latin typeface="Arial"/>
                <a:ea typeface="Arial"/>
                <a:cs typeface="Arial"/>
                <a:sym typeface="Arial"/>
              </a:rPr>
              <a:t>methyl</a:t>
            </a:r>
            <a:r>
              <a:rPr lang="en-IN" sz="1200" b="0" i="0" u="none" strike="noStrike" kern="1200" cap="none" baseline="0" dirty="0">
                <a:solidFill>
                  <a:schemeClr val="dk1"/>
                </a:solidFill>
                <a:effectLst/>
                <a:latin typeface="Arial"/>
                <a:ea typeface="Arial"/>
                <a:cs typeface="Arial"/>
                <a:sym typeface="Arial"/>
              </a:rPr>
              <a:t> </a:t>
            </a:r>
            <a:r>
              <a:rPr lang="en-IN" sz="1200" b="0" i="0" u="none" strike="noStrike" kern="1200" cap="none" dirty="0">
                <a:solidFill>
                  <a:schemeClr val="dk1"/>
                </a:solidFill>
                <a:effectLst/>
                <a:latin typeface="Arial"/>
                <a:ea typeface="Arial"/>
                <a:cs typeface="Arial"/>
                <a:sym typeface="Arial"/>
              </a:rPr>
              <a:t>2 </a:t>
            </a:r>
            <a:r>
              <a:rPr lang="en-IN" sz="1200" b="0" i="0" u="none" strike="noStrike" kern="1200" cap="none" dirty="0" err="1">
                <a:solidFill>
                  <a:schemeClr val="dk1"/>
                </a:solidFill>
                <a:effectLst/>
                <a:latin typeface="Arial"/>
                <a:ea typeface="Arial"/>
                <a:cs typeface="Arial"/>
                <a:sym typeface="Arial"/>
              </a:rPr>
              <a:t>pentanol</a:t>
            </a:r>
            <a:r>
              <a:rPr lang="en-IN" sz="1200" b="0" i="0" u="none" strike="noStrike" kern="1200" cap="none" dirty="0">
                <a:solidFill>
                  <a:schemeClr val="dk1"/>
                </a:solidFill>
                <a:effectLst/>
                <a:latin typeface="Arial"/>
                <a:ea typeface="Arial"/>
                <a:cs typeface="Arial"/>
                <a:sym typeface="Arial"/>
              </a:rPr>
              <a:t>. C H sub 3, single bond, C H single bonded to C H sub 3 above, single bond, C H sub 2, single bond, C H single bonded to O H above, single bond, C H sub 3. The five carbons in the main chain are numbered 1 through 5, from right to left.</a:t>
            </a:r>
            <a:r>
              <a:rPr lang="en-IN"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6847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Nutmeg contains </a:t>
            </a:r>
            <a:r>
              <a:rPr lang="en-IN" dirty="0" err="1"/>
              <a:t>isoeugenol</a:t>
            </a:r>
            <a:r>
              <a:rPr lang="en-IN" dirty="0"/>
              <a:t>. This compound is a benzene ring with 3 substituents. Numbered clockwise from the top carbon, an O H group is bonded at carbon 1. An oxygen bonded to a C H 3 group is bonded at carbon 2. A chain is bonded at carbon 4, with C H double-bonded to C H single bonded to C H 3. • Thyme contains </a:t>
            </a:r>
            <a:r>
              <a:rPr lang="en-IN" dirty="0" err="1"/>
              <a:t>thymol</a:t>
            </a:r>
            <a:r>
              <a:rPr lang="en-IN" dirty="0"/>
              <a:t>. This compound is a benzene ring with 3 substituents. Numbered clockwise from the top carbon, a C H 3 group is bonded at carbon 1. An O H group is bonded at carbon 3. A C H bonded to 2 C H 3 groups is bonded at carbon 4. • Cloves contain eugenol. This compound is a benzene ring with 3 substituents. Numbered clockwise from the top carbon, an O H group is bonded at carbon 1. An oxygen bonded to a C H 3 group is bonded at carbon 2. A chain is bonded at carbon 4, with C H 2 single bonded to C H double-bonded to C H 2. • Vanilla contains vanillin. This compound is a benzene ring with 3 substituents. Numbered clockwise from the top carbon, an O H group is bonded at carbon 1. An oxygen bonded to a C H 3 group is bonded at carbon 2. A carbon single bonded to a hydrogen and double-bonded to an oxygen is bonded at carbon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7254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Name Condensed structure Line angle formula</a:t>
            </a:r>
          </a:p>
          <a:p>
            <a:r>
              <a:rPr lang="en-IN" dirty="0"/>
              <a:t>Methanol C H 3 single bond O H A horizontal line, O H</a:t>
            </a:r>
          </a:p>
          <a:p>
            <a:r>
              <a:rPr lang="en-IN" dirty="0" err="1"/>
              <a:t>Methanethiol</a:t>
            </a:r>
            <a:r>
              <a:rPr lang="en-IN" dirty="0"/>
              <a:t> C H 3 single bond S H A horizontal line, S H</a:t>
            </a:r>
          </a:p>
          <a:p>
            <a:r>
              <a:rPr lang="en-IN" dirty="0" err="1"/>
              <a:t>Ethanethiol</a:t>
            </a:r>
            <a:r>
              <a:rPr lang="en-IN" dirty="0"/>
              <a:t> C H 3 single bond C H 2 single bond S H 2 lines forming a V shape, connecting rightward to S H</a:t>
            </a:r>
          </a:p>
          <a:p>
            <a:r>
              <a:rPr lang="en-IN" dirty="0"/>
              <a:t>2 </a:t>
            </a:r>
            <a:r>
              <a:rPr lang="en-IN" dirty="0" err="1"/>
              <a:t>Butanethiol</a:t>
            </a:r>
            <a:r>
              <a:rPr lang="en-IN" dirty="0"/>
              <a:t> A 4 carbon chain with an S H group at carbon 2 3 lines form a zigzag with a vertical line extending from the first angle from the left upward to an S H group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123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r>
              <a:rPr lang="en-IN" dirty="0" err="1"/>
              <a:t>Methanethiol</a:t>
            </a:r>
            <a:r>
              <a:rPr lang="en-IN" dirty="0"/>
              <a:t>, in oysters and cheese. A methyl group connects to a thiol group.</a:t>
            </a:r>
          </a:p>
          <a:p>
            <a:r>
              <a:rPr lang="en-IN" dirty="0"/>
              <a:t>● 1 </a:t>
            </a:r>
            <a:r>
              <a:rPr lang="en-IN" dirty="0" err="1"/>
              <a:t>Propanethiol</a:t>
            </a:r>
            <a:r>
              <a:rPr lang="en-IN" dirty="0"/>
              <a:t>, in onions. A 3 carbon chain joins a thiol group on carbon 1.</a:t>
            </a:r>
          </a:p>
          <a:p>
            <a:r>
              <a:rPr lang="en-IN" dirty="0"/>
              <a:t>● 2 Propene 1 thiol, in garlic. A 3 carbon chain contains a double bond at between the first and second carbon atoms. A thiol group connects to carbon 1.</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919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r>
              <a:rPr lang="en-IN" dirty="0" err="1"/>
              <a:t>Forane</a:t>
            </a:r>
            <a:r>
              <a:rPr lang="en-IN" dirty="0"/>
              <a:t>, or isoflurane, has the following chain of single bonded molecules: carbon bonded to 3 side fluorine atoms, carbon bonded to a side hydrogen and a side chlorine, oxygen, carbon bonded to a side hydrogen and 2 side fluorine atoms. </a:t>
            </a:r>
          </a:p>
          <a:p>
            <a:r>
              <a:rPr lang="en-IN" dirty="0"/>
              <a:t>● </a:t>
            </a:r>
            <a:r>
              <a:rPr lang="en-IN" dirty="0" err="1"/>
              <a:t>Ethrane</a:t>
            </a:r>
            <a:r>
              <a:rPr lang="en-IN" dirty="0"/>
              <a:t>, or </a:t>
            </a:r>
            <a:r>
              <a:rPr lang="en-IN" dirty="0" err="1"/>
              <a:t>enflurane</a:t>
            </a:r>
            <a:r>
              <a:rPr lang="en-IN" dirty="0"/>
              <a:t>, has the following chain of single bonded molecules: carbon bonded to a side hydrogen and 2 side fluorine atoms, oxygen, carbon bonded to 2 side fluorine atoms, carbon bonded to a side hydrogen, a side fluorine, and a side chlorine. </a:t>
            </a:r>
          </a:p>
          <a:p>
            <a:r>
              <a:rPr lang="en-IN" dirty="0"/>
              <a:t>● </a:t>
            </a:r>
            <a:r>
              <a:rPr lang="en-IN" dirty="0" err="1"/>
              <a:t>Suprane</a:t>
            </a:r>
            <a:r>
              <a:rPr lang="en-IN" dirty="0"/>
              <a:t>, or </a:t>
            </a:r>
            <a:r>
              <a:rPr lang="en-IN" dirty="0" err="1"/>
              <a:t>desflurane</a:t>
            </a:r>
            <a:r>
              <a:rPr lang="en-IN" dirty="0"/>
              <a:t>, has the following chain of single bonded molecules: carbon bonded to 3 side fluorine atoms, carbon bonded to a side hydrogen and a side fluorine, oxygen, carbon bonded to a side hydrogen and 2 side fluorine atoms. </a:t>
            </a:r>
          </a:p>
          <a:p>
            <a:r>
              <a:rPr lang="en-IN" dirty="0"/>
              <a:t>● </a:t>
            </a:r>
            <a:r>
              <a:rPr lang="en-IN" dirty="0" err="1"/>
              <a:t>Sevoflurane</a:t>
            </a:r>
            <a:r>
              <a:rPr lang="en-IN" dirty="0"/>
              <a:t> has the following chain of single bonded molecules: carbon bonded to 3 side fluorine atoms, carbon bonded to a side hydrogen and a side carbon which is bonded to 3 side fluorine atoms, oxygen, carbon bonded to 2 side hydrogens and a side fluorine.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26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carbon atom of a primary or first degree alcohol, like ethanol, is also bonded to 2 hydrogen atoms and 1 C H 3 group. The carbon atom of a secondary or second degree alcohol, like 2 propanol, is also bonded to 1 hydrogen atom and 2 C H 3 groups. The carbon atom of a tertiary or third degree alcohol, like 2 methyl 2 propanol, is also bonded to 3 C H 3 groups.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33</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9883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Content Placeholder 8"/>
          <p:cNvSpPr>
            <a:spLocks noGrp="1"/>
          </p:cNvSpPr>
          <p:nvPr>
            <p:ph sz="quarter" idx="17"/>
          </p:nvPr>
        </p:nvSpPr>
        <p:spPr>
          <a:xfrm>
            <a:off x="457200" y="1555750"/>
            <a:ext cx="3730625" cy="3079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8"/>
          </p:nvPr>
        </p:nvSpPr>
        <p:spPr>
          <a:xfrm>
            <a:off x="457200" y="1946275"/>
            <a:ext cx="3730625" cy="2698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19"/>
          </p:nvPr>
        </p:nvSpPr>
        <p:spPr>
          <a:xfrm>
            <a:off x="457200" y="2320925"/>
            <a:ext cx="3730625" cy="258763"/>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0"/>
          </p:nvPr>
        </p:nvSpPr>
        <p:spPr>
          <a:xfrm>
            <a:off x="457200" y="2673350"/>
            <a:ext cx="3730625" cy="32702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1"/>
          </p:nvPr>
        </p:nvSpPr>
        <p:spPr>
          <a:xfrm>
            <a:off x="457200" y="3082925"/>
            <a:ext cx="3730625" cy="317500"/>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2"/>
          </p:nvPr>
        </p:nvSpPr>
        <p:spPr>
          <a:xfrm>
            <a:off x="457200" y="3400425"/>
            <a:ext cx="3730625" cy="304800"/>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3"/>
          </p:nvPr>
        </p:nvSpPr>
        <p:spPr>
          <a:xfrm>
            <a:off x="457200" y="3705225"/>
            <a:ext cx="3730625" cy="280988"/>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24"/>
          </p:nvPr>
        </p:nvSpPr>
        <p:spPr>
          <a:xfrm>
            <a:off x="457200" y="3986213"/>
            <a:ext cx="3730625" cy="2698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25"/>
          </p:nvPr>
        </p:nvSpPr>
        <p:spPr>
          <a:xfrm>
            <a:off x="457200" y="4256088"/>
            <a:ext cx="3730625" cy="315912"/>
          </a:xfrm>
        </p:spPr>
        <p:txBody>
          <a:bodyPr/>
          <a:lstStyle>
            <a:lvl1pPr indent="-255600">
              <a:defRPr>
                <a:latin typeface="+mn-lt"/>
              </a:defRPr>
            </a:lvl1pPr>
            <a:lvl2pPr indent="-255600">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2" name="Content Placeholder 31"/>
          <p:cNvSpPr>
            <a:spLocks noGrp="1"/>
          </p:cNvSpPr>
          <p:nvPr>
            <p:ph sz="quarter" idx="26"/>
          </p:nvPr>
        </p:nvSpPr>
        <p:spPr>
          <a:xfrm>
            <a:off x="457200" y="4572000"/>
            <a:ext cx="3730625" cy="2698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7" name="Content Placeholder 36"/>
          <p:cNvSpPr>
            <a:spLocks noGrp="1"/>
          </p:cNvSpPr>
          <p:nvPr>
            <p:ph sz="quarter" idx="27"/>
          </p:nvPr>
        </p:nvSpPr>
        <p:spPr>
          <a:xfrm>
            <a:off x="457200" y="4841875"/>
            <a:ext cx="3730625" cy="328613"/>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9" name="Content Placeholder 38"/>
          <p:cNvSpPr>
            <a:spLocks noGrp="1"/>
          </p:cNvSpPr>
          <p:nvPr>
            <p:ph sz="quarter" idx="28"/>
          </p:nvPr>
        </p:nvSpPr>
        <p:spPr>
          <a:xfrm>
            <a:off x="457200" y="5170488"/>
            <a:ext cx="3730625" cy="280987"/>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1" name="Content Placeholder 40"/>
          <p:cNvSpPr>
            <a:spLocks noGrp="1"/>
          </p:cNvSpPr>
          <p:nvPr>
            <p:ph sz="quarter" idx="29"/>
          </p:nvPr>
        </p:nvSpPr>
        <p:spPr>
          <a:xfrm>
            <a:off x="4478338" y="1555750"/>
            <a:ext cx="4208462" cy="3079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3" name="Content Placeholder 42"/>
          <p:cNvSpPr>
            <a:spLocks noGrp="1"/>
          </p:cNvSpPr>
          <p:nvPr>
            <p:ph sz="quarter" idx="30"/>
          </p:nvPr>
        </p:nvSpPr>
        <p:spPr>
          <a:xfrm>
            <a:off x="4478338" y="1946275"/>
            <a:ext cx="4211637" cy="2698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5" name="Content Placeholder 44"/>
          <p:cNvSpPr>
            <a:spLocks noGrp="1"/>
          </p:cNvSpPr>
          <p:nvPr>
            <p:ph sz="quarter" idx="31"/>
          </p:nvPr>
        </p:nvSpPr>
        <p:spPr>
          <a:xfrm>
            <a:off x="4478338" y="2320925"/>
            <a:ext cx="4211637" cy="258763"/>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7" name="Content Placeholder 46"/>
          <p:cNvSpPr>
            <a:spLocks noGrp="1"/>
          </p:cNvSpPr>
          <p:nvPr>
            <p:ph sz="quarter" idx="32"/>
          </p:nvPr>
        </p:nvSpPr>
        <p:spPr>
          <a:xfrm>
            <a:off x="4478338" y="2673350"/>
            <a:ext cx="4208462" cy="32702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9" name="Content Placeholder 48"/>
          <p:cNvSpPr>
            <a:spLocks noGrp="1"/>
          </p:cNvSpPr>
          <p:nvPr>
            <p:ph sz="quarter" idx="33"/>
          </p:nvPr>
        </p:nvSpPr>
        <p:spPr>
          <a:xfrm>
            <a:off x="4478338" y="3082925"/>
            <a:ext cx="4208462" cy="317500"/>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1" name="Content Placeholder 50"/>
          <p:cNvSpPr>
            <a:spLocks noGrp="1"/>
          </p:cNvSpPr>
          <p:nvPr>
            <p:ph sz="quarter" idx="34"/>
          </p:nvPr>
        </p:nvSpPr>
        <p:spPr>
          <a:xfrm>
            <a:off x="4478338" y="3400425"/>
            <a:ext cx="4211637" cy="304800"/>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3" name="Content Placeholder 52"/>
          <p:cNvSpPr>
            <a:spLocks noGrp="1"/>
          </p:cNvSpPr>
          <p:nvPr>
            <p:ph sz="quarter" idx="35"/>
          </p:nvPr>
        </p:nvSpPr>
        <p:spPr>
          <a:xfrm>
            <a:off x="4478338" y="3705225"/>
            <a:ext cx="4211637" cy="280988"/>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5" name="Content Placeholder 54"/>
          <p:cNvSpPr>
            <a:spLocks noGrp="1"/>
          </p:cNvSpPr>
          <p:nvPr>
            <p:ph sz="quarter" idx="36"/>
          </p:nvPr>
        </p:nvSpPr>
        <p:spPr>
          <a:xfrm>
            <a:off x="4478338" y="3986213"/>
            <a:ext cx="4211637" cy="2698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7" name="Content Placeholder 56"/>
          <p:cNvSpPr>
            <a:spLocks noGrp="1"/>
          </p:cNvSpPr>
          <p:nvPr>
            <p:ph sz="quarter" idx="37"/>
          </p:nvPr>
        </p:nvSpPr>
        <p:spPr>
          <a:xfrm>
            <a:off x="4478338" y="4256088"/>
            <a:ext cx="4211637" cy="315912"/>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9" name="Content Placeholder 58"/>
          <p:cNvSpPr>
            <a:spLocks noGrp="1"/>
          </p:cNvSpPr>
          <p:nvPr>
            <p:ph sz="quarter" idx="38"/>
          </p:nvPr>
        </p:nvSpPr>
        <p:spPr>
          <a:xfrm>
            <a:off x="4478338" y="4572000"/>
            <a:ext cx="4211637" cy="269875"/>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1" name="Content Placeholder 60"/>
          <p:cNvSpPr>
            <a:spLocks noGrp="1"/>
          </p:cNvSpPr>
          <p:nvPr>
            <p:ph sz="quarter" idx="39"/>
          </p:nvPr>
        </p:nvSpPr>
        <p:spPr>
          <a:xfrm>
            <a:off x="4478338" y="4841875"/>
            <a:ext cx="4208462" cy="328613"/>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3" name="Content Placeholder 62"/>
          <p:cNvSpPr>
            <a:spLocks noGrp="1"/>
          </p:cNvSpPr>
          <p:nvPr>
            <p:ph sz="quarter" idx="40"/>
          </p:nvPr>
        </p:nvSpPr>
        <p:spPr>
          <a:xfrm>
            <a:off x="4478338" y="5170488"/>
            <a:ext cx="4211637" cy="280987"/>
          </a:xfrm>
        </p:spPr>
        <p:txBody>
          <a:bodyPr/>
          <a:lstStyle>
            <a:lvl1pPr indent="-25560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9467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26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0470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6331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95725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997685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157386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8229600"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8232775"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8232775"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8232775"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8232775"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8232775"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8232775"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8232775" cy="350837"/>
          </a:xfrm>
        </p:spPr>
        <p:txBody>
          <a:bodyPr/>
          <a:lstStyle>
            <a:lvl1pPr indent="-255600">
              <a:defRPr sz="24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2898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4208585"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4208585"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4210209"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4210209"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4210209"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4210209"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4210209"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4210209"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4210209"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4210209" cy="350837"/>
          </a:xfrm>
        </p:spPr>
        <p:txBody>
          <a:bodyPr/>
          <a:lstStyle>
            <a:lvl1pPr indent="-255600">
              <a:defRPr sz="24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5029200" y="1555750"/>
            <a:ext cx="3440113" cy="4016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4"/>
          </p:nvPr>
        </p:nvSpPr>
        <p:spPr>
          <a:xfrm>
            <a:off x="5029200" y="2109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5"/>
          </p:nvPr>
        </p:nvSpPr>
        <p:spPr>
          <a:xfrm>
            <a:off x="5029200" y="2649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6"/>
          </p:nvPr>
        </p:nvSpPr>
        <p:spPr>
          <a:xfrm>
            <a:off x="5029200" y="3000375"/>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7"/>
          </p:nvPr>
        </p:nvSpPr>
        <p:spPr>
          <a:xfrm>
            <a:off x="5029200" y="3446463"/>
            <a:ext cx="3440113"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8"/>
          </p:nvPr>
        </p:nvSpPr>
        <p:spPr>
          <a:xfrm>
            <a:off x="5029200" y="3903663"/>
            <a:ext cx="3440113"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9"/>
          </p:nvPr>
        </p:nvSpPr>
        <p:spPr>
          <a:xfrm>
            <a:off x="5029200" y="4395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0"/>
          </p:nvPr>
        </p:nvSpPr>
        <p:spPr>
          <a:xfrm>
            <a:off x="5029200" y="4841875"/>
            <a:ext cx="3440113"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1"/>
          </p:nvPr>
        </p:nvSpPr>
        <p:spPr>
          <a:xfrm>
            <a:off x="5029200" y="5251450"/>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2" name="Content Placeholder 31"/>
          <p:cNvSpPr>
            <a:spLocks noGrp="1"/>
          </p:cNvSpPr>
          <p:nvPr>
            <p:ph sz="quarter" idx="32"/>
          </p:nvPr>
        </p:nvSpPr>
        <p:spPr>
          <a:xfrm>
            <a:off x="5029200" y="5697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52267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130813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12005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91652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7521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44573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83033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26537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7428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99393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2539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762179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40414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296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525395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37798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051539"/>
            <a:ext cx="8229600" cy="410307"/>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66988"/>
            <a:ext cx="8232775" cy="4111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95625"/>
            <a:ext cx="8232775" cy="51435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727450"/>
            <a:ext cx="8229600"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4314825"/>
            <a:ext cx="8232775" cy="39846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713288"/>
            <a:ext cx="8232775" cy="573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5286375"/>
            <a:ext cx="8229600" cy="481013"/>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23703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jp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A50241C7-44FD-4F9F-975B-958BC27BEA8C}"/>
              </a:ext>
            </a:extLst>
          </p:cNvPr>
          <p:cNvPicPr>
            <a:picLocks noChangeAspect="1"/>
          </p:cNvPicPr>
          <p:nvPr userDrawn="1"/>
        </p:nvPicPr>
        <p:blipFill>
          <a:blip r:embed="rId21"/>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93" r:id="rId4"/>
    <p:sldLayoutId id="2147483679" r:id="rId5"/>
    <p:sldLayoutId id="2147483677" r:id="rId6"/>
    <p:sldLayoutId id="2147483678" r:id="rId7"/>
    <p:sldLayoutId id="2147483687" r:id="rId8"/>
    <p:sldLayoutId id="2147483686" r:id="rId9"/>
    <p:sldLayoutId id="2147483692" r:id="rId10"/>
    <p:sldLayoutId id="2147483688" r:id="rId11"/>
    <p:sldLayoutId id="2147483689" r:id="rId12"/>
    <p:sldLayoutId id="2147483690" r:id="rId13"/>
    <p:sldLayoutId id="2147483691" r:id="rId14"/>
    <p:sldLayoutId id="2147483681" r:id="rId15"/>
    <p:sldLayoutId id="2147483671" r:id="rId16"/>
    <p:sldLayoutId id="2147483680" r:id="rId17"/>
    <p:sldLayoutId id="2147483656" r:id="rId18"/>
    <p:sldLayoutId id="214748368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3F1060E8-FF77-4458-8AF8-812687050E7C}"/>
              </a:ext>
            </a:extLst>
          </p:cNvPr>
          <p:cNvPicPr>
            <a:picLocks noChangeAspect="1"/>
          </p:cNvPicPr>
          <p:nvPr userDrawn="1"/>
        </p:nvPicPr>
        <p:blipFill>
          <a:blip r:embed="rId21"/>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17988926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image" Target="../media/image25.wmf"/><Relationship Id="rId4"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0.xml"/><Relationship Id="rId1" Type="http://schemas.openxmlformats.org/officeDocument/2006/relationships/vmlDrawing" Target="../drawings/vmlDrawing6.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0.wmf"/></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3.xml"/><Relationship Id="rId7" Type="http://schemas.openxmlformats.org/officeDocument/2006/relationships/image" Target="../media/image32.wmf"/><Relationship Id="rId2" Type="http://schemas.openxmlformats.org/officeDocument/2006/relationships/slideLayout" Target="../slideLayouts/slideLayout10.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31.wmf"/><Relationship Id="rId4" Type="http://schemas.openxmlformats.org/officeDocument/2006/relationships/oleObject" Target="../embeddings/oleObject13.bin"/><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oleObject" Target="../embeddings/oleObject15.bin"/></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0.w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vmlDrawing" Target="../drawings/vmlDrawing10.vml"/><Relationship Id="rId5" Type="http://schemas.openxmlformats.org/officeDocument/2006/relationships/image" Target="../media/image41.wmf"/><Relationship Id="rId4" Type="http://schemas.openxmlformats.org/officeDocument/2006/relationships/oleObject" Target="../embeddings/oleObject17.bin"/></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50.png"/><Relationship Id="rId5" Type="http://schemas.openxmlformats.org/officeDocument/2006/relationships/image" Target="../media/image49.wmf"/><Relationship Id="rId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52.png"/><Relationship Id="rId5" Type="http://schemas.openxmlformats.org/officeDocument/2006/relationships/image" Target="../media/image51.wmf"/><Relationship Id="rId4" Type="http://schemas.openxmlformats.org/officeDocument/2006/relationships/oleObject" Target="../embeddings/oleObject20.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55.png"/><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54.wmf"/><Relationship Id="rId5" Type="http://schemas.openxmlformats.org/officeDocument/2006/relationships/oleObject" Target="../embeddings/oleObject22.bin"/><Relationship Id="rId4" Type="http://schemas.openxmlformats.org/officeDocument/2006/relationships/image" Target="../media/image53.wmf"/></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5.wmf"/><Relationship Id="rId11" Type="http://schemas.openxmlformats.org/officeDocument/2006/relationships/image" Target="../media/image8.png"/><Relationship Id="rId5" Type="http://schemas.openxmlformats.org/officeDocument/2006/relationships/oleObject" Target="../embeddings/oleObject2.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64.png"/><Relationship Id="rId2" Type="http://schemas.openxmlformats.org/officeDocument/2006/relationships/slideLayout" Target="../slideLayouts/slideLayout24.xml"/><Relationship Id="rId1" Type="http://schemas.openxmlformats.org/officeDocument/2006/relationships/vmlDrawing" Target="../drawings/vmlDrawing15.vml"/><Relationship Id="rId6" Type="http://schemas.openxmlformats.org/officeDocument/2006/relationships/image" Target="../media/image63.wmf"/><Relationship Id="rId5" Type="http://schemas.openxmlformats.org/officeDocument/2006/relationships/oleObject" Target="../embeddings/oleObject24.bin"/><Relationship Id="rId4" Type="http://schemas.openxmlformats.org/officeDocument/2006/relationships/image" Target="../media/image62.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9.xml"/><Relationship Id="rId7" Type="http://schemas.openxmlformats.org/officeDocument/2006/relationships/image" Target="../media/image66.wmf"/><Relationship Id="rId2" Type="http://schemas.openxmlformats.org/officeDocument/2006/relationships/slideLayout" Target="../slideLayouts/slideLayout24.xml"/><Relationship Id="rId1" Type="http://schemas.openxmlformats.org/officeDocument/2006/relationships/vmlDrawing" Target="../drawings/vmlDrawing16.vml"/><Relationship Id="rId6" Type="http://schemas.openxmlformats.org/officeDocument/2006/relationships/oleObject" Target="../embeddings/oleObject26.bin"/><Relationship Id="rId5" Type="http://schemas.openxmlformats.org/officeDocument/2006/relationships/image" Target="../media/image65.wmf"/><Relationship Id="rId10" Type="http://schemas.openxmlformats.org/officeDocument/2006/relationships/image" Target="../media/image68.png"/><Relationship Id="rId4" Type="http://schemas.openxmlformats.org/officeDocument/2006/relationships/oleObject" Target="../embeddings/oleObject25.bin"/><Relationship Id="rId9" Type="http://schemas.openxmlformats.org/officeDocument/2006/relationships/image" Target="../media/image67.wmf"/></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74.png"/><Relationship Id="rId2" Type="http://schemas.openxmlformats.org/officeDocument/2006/relationships/slideLayout" Target="../slideLayouts/slideLayout24.xml"/><Relationship Id="rId1" Type="http://schemas.openxmlformats.org/officeDocument/2006/relationships/vmlDrawing" Target="../drawings/vmlDrawing17.vml"/><Relationship Id="rId6" Type="http://schemas.openxmlformats.org/officeDocument/2006/relationships/image" Target="../media/image73.png"/><Relationship Id="rId5" Type="http://schemas.openxmlformats.org/officeDocument/2006/relationships/image" Target="../media/image72.wmf"/><Relationship Id="rId4" Type="http://schemas.openxmlformats.org/officeDocument/2006/relationships/oleObject" Target="../embeddings/oleObject28.bin"/></Relationships>
</file>

<file path=ppt/slides/_rels/slide37.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79.wmf"/><Relationship Id="rId2" Type="http://schemas.openxmlformats.org/officeDocument/2006/relationships/slideLayout" Target="../slideLayouts/slideLayout23.xml"/><Relationship Id="rId1" Type="http://schemas.openxmlformats.org/officeDocument/2006/relationships/vmlDrawing" Target="../drawings/vmlDrawing18.vml"/><Relationship Id="rId6" Type="http://schemas.openxmlformats.org/officeDocument/2006/relationships/image" Target="../media/image76.wmf"/><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32.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4.xml"/><Relationship Id="rId1" Type="http://schemas.openxmlformats.org/officeDocument/2006/relationships/vmlDrawing" Target="../drawings/vmlDrawing19.vml"/><Relationship Id="rId6" Type="http://schemas.openxmlformats.org/officeDocument/2006/relationships/image" Target="../media/image81.png"/><Relationship Id="rId5" Type="http://schemas.openxmlformats.org/officeDocument/2006/relationships/oleObject" Target="../embeddings/oleObject35.bin"/><Relationship Id="rId4" Type="http://schemas.openxmlformats.org/officeDocument/2006/relationships/image" Target="../media/image8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4.xml"/><Relationship Id="rId1" Type="http://schemas.openxmlformats.org/officeDocument/2006/relationships/vmlDrawing" Target="../drawings/vmlDrawing20.vml"/><Relationship Id="rId5" Type="http://schemas.openxmlformats.org/officeDocument/2006/relationships/image" Target="../media/image83.png"/><Relationship Id="rId4" Type="http://schemas.openxmlformats.org/officeDocument/2006/relationships/image" Target="../media/image82.w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8.xml"/><Relationship Id="rId1" Type="http://schemas.openxmlformats.org/officeDocument/2006/relationships/vmlDrawing" Target="../drawings/vmlDrawing21.vml"/><Relationship Id="rId6" Type="http://schemas.openxmlformats.org/officeDocument/2006/relationships/image" Target="../media/image76.wmf"/><Relationship Id="rId5" Type="http://schemas.openxmlformats.org/officeDocument/2006/relationships/oleObject" Target="../embeddings/oleObject38.bin"/><Relationship Id="rId4" Type="http://schemas.openxmlformats.org/officeDocument/2006/relationships/image" Target="../media/image84.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8.xml"/><Relationship Id="rId1" Type="http://schemas.openxmlformats.org/officeDocument/2006/relationships/vmlDrawing" Target="../drawings/vmlDrawing22.vml"/><Relationship Id="rId6" Type="http://schemas.openxmlformats.org/officeDocument/2006/relationships/image" Target="../media/image76.wmf"/><Relationship Id="rId5" Type="http://schemas.openxmlformats.org/officeDocument/2006/relationships/oleObject" Target="../embeddings/oleObject40.bin"/><Relationship Id="rId4" Type="http://schemas.openxmlformats.org/officeDocument/2006/relationships/image" Target="../media/image84.wmf"/></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12.xml"/><Relationship Id="rId7" Type="http://schemas.openxmlformats.org/officeDocument/2006/relationships/image" Target="../media/image89.wmf"/><Relationship Id="rId2" Type="http://schemas.openxmlformats.org/officeDocument/2006/relationships/slideLayout" Target="../slideLayouts/slideLayout24.xml"/><Relationship Id="rId1" Type="http://schemas.openxmlformats.org/officeDocument/2006/relationships/vmlDrawing" Target="../drawings/vmlDrawing23.vml"/><Relationship Id="rId6" Type="http://schemas.openxmlformats.org/officeDocument/2006/relationships/oleObject" Target="../embeddings/oleObject42.bin"/><Relationship Id="rId5" Type="http://schemas.openxmlformats.org/officeDocument/2006/relationships/image" Target="../media/image88.wmf"/><Relationship Id="rId4" Type="http://schemas.openxmlformats.org/officeDocument/2006/relationships/oleObject" Target="../embeddings/oleObject41.bin"/></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6.png"/><Relationship Id="rId7" Type="http://schemas.openxmlformats.org/officeDocument/2006/relationships/image" Target="../media/image13.wmf"/><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5.wmf"/><Relationship Id="rId5" Type="http://schemas.openxmlformats.org/officeDocument/2006/relationships/image" Target="../media/image12.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4.wmf"/></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5.xml"/><Relationship Id="rId5" Type="http://schemas.openxmlformats.org/officeDocument/2006/relationships/image" Target="../media/image106.png"/><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5.xml"/><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4.xml"/><Relationship Id="rId1" Type="http://schemas.openxmlformats.org/officeDocument/2006/relationships/vmlDrawing" Target="../drawings/vmlDrawing24.vml"/><Relationship Id="rId5" Type="http://schemas.openxmlformats.org/officeDocument/2006/relationships/image" Target="../media/image109.wmf"/><Relationship Id="rId4" Type="http://schemas.openxmlformats.org/officeDocument/2006/relationships/oleObject" Target="../embeddings/oleObject43.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13.png"/><Relationship Id="rId2" Type="http://schemas.openxmlformats.org/officeDocument/2006/relationships/slideLayout" Target="../slideLayouts/slideLayout24.xml"/><Relationship Id="rId1" Type="http://schemas.openxmlformats.org/officeDocument/2006/relationships/vmlDrawing" Target="../drawings/vmlDrawing25.vml"/><Relationship Id="rId6" Type="http://schemas.openxmlformats.org/officeDocument/2006/relationships/image" Target="../media/image111.wmf"/><Relationship Id="rId5" Type="http://schemas.openxmlformats.org/officeDocument/2006/relationships/oleObject" Target="../embeddings/oleObject44.bin"/><Relationship Id="rId4" Type="http://schemas.openxmlformats.org/officeDocument/2006/relationships/image" Target="../media/image1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4.xml"/><Relationship Id="rId1" Type="http://schemas.openxmlformats.org/officeDocument/2006/relationships/vmlDrawing" Target="../drawings/vmlDrawing26.v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wmf"/></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6.bin"/><Relationship Id="rId7" Type="http://schemas.openxmlformats.org/officeDocument/2006/relationships/image" Target="../media/image120.png"/><Relationship Id="rId2" Type="http://schemas.openxmlformats.org/officeDocument/2006/relationships/slideLayout" Target="../slideLayouts/slideLayout24.xml"/><Relationship Id="rId1" Type="http://schemas.openxmlformats.org/officeDocument/2006/relationships/vmlDrawing" Target="../drawings/vmlDrawing27.vml"/><Relationship Id="rId6" Type="http://schemas.openxmlformats.org/officeDocument/2006/relationships/image" Target="../media/image119.wmf"/><Relationship Id="rId5" Type="http://schemas.openxmlformats.org/officeDocument/2006/relationships/oleObject" Target="../embeddings/oleObject47.bin"/><Relationship Id="rId4" Type="http://schemas.openxmlformats.org/officeDocument/2006/relationships/image" Target="../media/image118.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8.bin"/><Relationship Id="rId7" Type="http://schemas.openxmlformats.org/officeDocument/2006/relationships/image" Target="../media/image123.png"/><Relationship Id="rId2" Type="http://schemas.openxmlformats.org/officeDocument/2006/relationships/slideLayout" Target="../slideLayouts/slideLayout24.xml"/><Relationship Id="rId1" Type="http://schemas.openxmlformats.org/officeDocument/2006/relationships/vmlDrawing" Target="../drawings/vmlDrawing28.vml"/><Relationship Id="rId6" Type="http://schemas.openxmlformats.org/officeDocument/2006/relationships/image" Target="../media/image122.wmf"/><Relationship Id="rId5" Type="http://schemas.openxmlformats.org/officeDocument/2006/relationships/oleObject" Target="../embeddings/oleObject49.bin"/><Relationship Id="rId4" Type="http://schemas.openxmlformats.org/officeDocument/2006/relationships/image" Target="../media/image121.wmf"/></Relationships>
</file>

<file path=ppt/slides/_rels/slide7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22.xml"/><Relationship Id="rId7" Type="http://schemas.openxmlformats.org/officeDocument/2006/relationships/image" Target="../media/image126.wmf"/><Relationship Id="rId2" Type="http://schemas.openxmlformats.org/officeDocument/2006/relationships/slideLayout" Target="../slideLayouts/slideLayout24.xml"/><Relationship Id="rId1" Type="http://schemas.openxmlformats.org/officeDocument/2006/relationships/vmlDrawing" Target="../drawings/vmlDrawing29.vml"/><Relationship Id="rId6" Type="http://schemas.openxmlformats.org/officeDocument/2006/relationships/oleObject" Target="../embeddings/oleObject51.bin"/><Relationship Id="rId11" Type="http://schemas.openxmlformats.org/officeDocument/2006/relationships/image" Target="../media/image129.png"/><Relationship Id="rId5" Type="http://schemas.openxmlformats.org/officeDocument/2006/relationships/image" Target="../media/image125.wmf"/><Relationship Id="rId10" Type="http://schemas.openxmlformats.org/officeDocument/2006/relationships/image" Target="../media/image128.png"/><Relationship Id="rId4" Type="http://schemas.openxmlformats.org/officeDocument/2006/relationships/oleObject" Target="../embeddings/oleObject50.bin"/><Relationship Id="rId9" Type="http://schemas.openxmlformats.org/officeDocument/2006/relationships/image" Target="../media/image127.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vmlDrawing" Target="../drawings/vmlDrawing30.vml"/><Relationship Id="rId6" Type="http://schemas.openxmlformats.org/officeDocument/2006/relationships/image" Target="../media/image131.png"/><Relationship Id="rId5" Type="http://schemas.openxmlformats.org/officeDocument/2006/relationships/image" Target="../media/image130.wmf"/><Relationship Id="rId4" Type="http://schemas.openxmlformats.org/officeDocument/2006/relationships/oleObject" Target="../embeddings/oleObject53.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3.xml"/><Relationship Id="rId1" Type="http://schemas.openxmlformats.org/officeDocument/2006/relationships/vmlDrawing" Target="../drawings/vmlDrawing31.vml"/><Relationship Id="rId4" Type="http://schemas.openxmlformats.org/officeDocument/2006/relationships/image" Target="../media/image132.wmf"/></Relationships>
</file>

<file path=ppt/slides/_rels/slide7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24.xml"/><Relationship Id="rId7" Type="http://schemas.openxmlformats.org/officeDocument/2006/relationships/image" Target="../media/image134.wmf"/><Relationship Id="rId2" Type="http://schemas.openxmlformats.org/officeDocument/2006/relationships/slideLayout" Target="../slideLayouts/slideLayout25.xml"/><Relationship Id="rId1" Type="http://schemas.openxmlformats.org/officeDocument/2006/relationships/vmlDrawing" Target="../drawings/vmlDrawing32.vml"/><Relationship Id="rId6" Type="http://schemas.openxmlformats.org/officeDocument/2006/relationships/oleObject" Target="../embeddings/oleObject56.bin"/><Relationship Id="rId5" Type="http://schemas.openxmlformats.org/officeDocument/2006/relationships/image" Target="../media/image133.wmf"/><Relationship Id="rId4" Type="http://schemas.openxmlformats.org/officeDocument/2006/relationships/oleObject" Target="../embeddings/oleObject55.bin"/><Relationship Id="rId9" Type="http://schemas.openxmlformats.org/officeDocument/2006/relationships/image" Target="../media/image136.png"/></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notesSlide" Target="../notesSlides/notesSlide25.xml"/><Relationship Id="rId7" Type="http://schemas.openxmlformats.org/officeDocument/2006/relationships/image" Target="../media/image138.wmf"/><Relationship Id="rId12" Type="http://schemas.openxmlformats.org/officeDocument/2006/relationships/image" Target="../media/image141.png"/><Relationship Id="rId2" Type="http://schemas.openxmlformats.org/officeDocument/2006/relationships/slideLayout" Target="../slideLayouts/slideLayout25.xml"/><Relationship Id="rId1" Type="http://schemas.openxmlformats.org/officeDocument/2006/relationships/vmlDrawing" Target="../drawings/vmlDrawing33.vml"/><Relationship Id="rId6" Type="http://schemas.openxmlformats.org/officeDocument/2006/relationships/oleObject" Target="../embeddings/oleObject58.bin"/><Relationship Id="rId11" Type="http://schemas.openxmlformats.org/officeDocument/2006/relationships/image" Target="../media/image140.wmf"/><Relationship Id="rId5" Type="http://schemas.openxmlformats.org/officeDocument/2006/relationships/image" Target="../media/image137.w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139.wmf"/></Relationships>
</file>

<file path=ppt/slides/_rels/slide7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notesSlide" Target="../notesSlides/notesSlide26.xml"/><Relationship Id="rId7" Type="http://schemas.openxmlformats.org/officeDocument/2006/relationships/image" Target="../media/image140.wmf"/><Relationship Id="rId2" Type="http://schemas.openxmlformats.org/officeDocument/2006/relationships/slideLayout" Target="../slideLayouts/slideLayout24.xml"/><Relationship Id="rId1" Type="http://schemas.openxmlformats.org/officeDocument/2006/relationships/vmlDrawing" Target="../drawings/vmlDrawing34.vml"/><Relationship Id="rId6" Type="http://schemas.openxmlformats.org/officeDocument/2006/relationships/oleObject" Target="../embeddings/oleObject62.bin"/><Relationship Id="rId5" Type="http://schemas.openxmlformats.org/officeDocument/2006/relationships/image" Target="../media/image142.wmf"/><Relationship Id="rId4" Type="http://schemas.openxmlformats.org/officeDocument/2006/relationships/oleObject" Target="../embeddings/oleObject61.bin"/><Relationship Id="rId9"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19.wmf"/><Relationship Id="rId4" Type="http://schemas.openxmlformats.org/officeDocument/2006/relationships/oleObject" Target="../embeddings/oleObject9.bin"/></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24.xml"/><Relationship Id="rId1" Type="http://schemas.openxmlformats.org/officeDocument/2006/relationships/vmlDrawing" Target="../drawings/vmlDrawing35.vml"/><Relationship Id="rId6" Type="http://schemas.openxmlformats.org/officeDocument/2006/relationships/image" Target="../media/image146.wmf"/><Relationship Id="rId5" Type="http://schemas.openxmlformats.org/officeDocument/2006/relationships/oleObject" Target="../embeddings/oleObject64.bin"/><Relationship Id="rId4" Type="http://schemas.openxmlformats.org/officeDocument/2006/relationships/image" Target="../media/image145.wmf"/></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48.png"/></Relationships>
</file>

<file path=ppt/slides/_rels/slide82.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notesSlide" Target="../notesSlides/notesSlide28.xml"/><Relationship Id="rId7" Type="http://schemas.openxmlformats.org/officeDocument/2006/relationships/oleObject" Target="../embeddings/oleObject65.bin"/><Relationship Id="rId2" Type="http://schemas.openxmlformats.org/officeDocument/2006/relationships/slideLayout" Target="../slideLayouts/slideLayout24.xml"/><Relationship Id="rId1" Type="http://schemas.openxmlformats.org/officeDocument/2006/relationships/vmlDrawing" Target="../drawings/vmlDrawing36.v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g"/><Relationship Id="rId9" Type="http://schemas.openxmlformats.org/officeDocument/2006/relationships/image" Target="../media/image153.png"/></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0.jp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66.bin"/><Relationship Id="rId7" Type="http://schemas.openxmlformats.org/officeDocument/2006/relationships/oleObject" Target="../embeddings/oleObject67.bin"/><Relationship Id="rId2" Type="http://schemas.openxmlformats.org/officeDocument/2006/relationships/slideLayout" Target="../slideLayouts/slideLayout25.xml"/><Relationship Id="rId1" Type="http://schemas.openxmlformats.org/officeDocument/2006/relationships/vmlDrawing" Target="../drawings/vmlDrawing37.vml"/><Relationship Id="rId6" Type="http://schemas.openxmlformats.org/officeDocument/2006/relationships/image" Target="../media/image156.png"/><Relationship Id="rId5" Type="http://schemas.openxmlformats.org/officeDocument/2006/relationships/image" Target="../media/image155.jpg"/><Relationship Id="rId10" Type="http://schemas.openxmlformats.org/officeDocument/2006/relationships/image" Target="../media/image158.png"/><Relationship Id="rId4" Type="http://schemas.openxmlformats.org/officeDocument/2006/relationships/image" Target="../media/image154.wmf"/><Relationship Id="rId9" Type="http://schemas.openxmlformats.org/officeDocument/2006/relationships/image" Target="../media/image157.png"/></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68.bin"/><Relationship Id="rId7" Type="http://schemas.openxmlformats.org/officeDocument/2006/relationships/image" Target="../media/image158.png"/><Relationship Id="rId2" Type="http://schemas.openxmlformats.org/officeDocument/2006/relationships/slideLayout" Target="../slideLayouts/slideLayout24.xml"/><Relationship Id="rId1" Type="http://schemas.openxmlformats.org/officeDocument/2006/relationships/vmlDrawing" Target="../drawings/vmlDrawing38.vml"/><Relationship Id="rId6" Type="http://schemas.openxmlformats.org/officeDocument/2006/relationships/image" Target="../media/image157.png"/><Relationship Id="rId5" Type="http://schemas.openxmlformats.org/officeDocument/2006/relationships/image" Target="../media/image155.jpg"/><Relationship Id="rId4" Type="http://schemas.openxmlformats.org/officeDocument/2006/relationships/image" Target="../media/image154.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24.xml"/><Relationship Id="rId4" Type="http://schemas.openxmlformats.org/officeDocument/2006/relationships/image" Target="../media/image16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24.png"/><Relationship Id="rId5" Type="http://schemas.openxmlformats.org/officeDocument/2006/relationships/image" Target="../media/image22.wmf"/><Relationship Id="rId4" Type="http://schemas.openxmlformats.org/officeDocument/2006/relationships/oleObject" Target="../embeddings/oleObject10.bin"/></Relationships>
</file>

<file path=ppt/slides/_rels/slide9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solidFill>
                  <a:schemeClr val="tx2"/>
                </a:solidFill>
                <a:latin typeface="+mn-lt"/>
                <a:cs typeface="Times New Roman" panose="02020603050405020304" pitchFamily="18" charset="0"/>
              </a:rPr>
              <a:t> Edition</a:t>
            </a:r>
            <a:endParaRPr lang="en-US" dirty="0">
              <a:solidFill>
                <a:schemeClr val="tx2"/>
              </a:solidFill>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12</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Alcohols, Thiols, Ethers, Aldehydes, and Ketones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1C011A15-C302-4116-BDA8-8A0EB1EA1C9A}"/>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of Alcohols </a:t>
            </a:r>
            <a:r>
              <a:rPr lang="en-IN" sz="2000" b="0" dirty="0"/>
              <a:t>(5 of 5)</a:t>
            </a:r>
            <a:endParaRPr lang="en-IN" dirty="0"/>
          </a:p>
        </p:txBody>
      </p:sp>
      <p:sp>
        <p:nvSpPr>
          <p:cNvPr id="3" name="Content Placeholder 2"/>
          <p:cNvSpPr>
            <a:spLocks noGrp="1"/>
          </p:cNvSpPr>
          <p:nvPr>
            <p:ph sz="quarter" idx="13"/>
          </p:nvPr>
        </p:nvSpPr>
        <p:spPr>
          <a:xfrm>
            <a:off x="457200" y="1556327"/>
            <a:ext cx="7196203" cy="422785"/>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a:t>
            </a:r>
            <a:endParaRPr lang="en-IN" sz="2400" dirty="0"/>
          </a:p>
        </p:txBody>
      </p:sp>
      <p:pic>
        <p:nvPicPr>
          <p:cNvPr id="11" name="Content Placeholder 10" descr="C H 3, single bond, C H, single bond, C H 2, single bond, C H 2, single bond, C H, single bond, C H 3. The second C is single bonded to C H 3 above. The fifth C is single bonded to O H above."/>
          <p:cNvPicPr>
            <a:picLocks noGrp="1" noChangeAspect="1"/>
          </p:cNvPicPr>
          <p:nvPr>
            <p:ph sz="quarter" idx="14"/>
          </p:nvPr>
        </p:nvPicPr>
        <p:blipFill>
          <a:blip r:embed="rId3"/>
          <a:stretch>
            <a:fillRect/>
          </a:stretch>
        </p:blipFill>
        <p:spPr>
          <a:xfrm>
            <a:off x="2072423" y="2161215"/>
            <a:ext cx="4999153" cy="816935"/>
          </a:xfrm>
          <a:prstGeom prst="rect">
            <a:avLst/>
          </a:prstGeom>
        </p:spPr>
      </p:pic>
      <p:sp>
        <p:nvSpPr>
          <p:cNvPr id="5" name="Content Placeholder 4"/>
          <p:cNvSpPr>
            <a:spLocks noGrp="1"/>
          </p:cNvSpPr>
          <p:nvPr>
            <p:ph sz="quarter" idx="15"/>
          </p:nvPr>
        </p:nvSpPr>
        <p:spPr>
          <a:xfrm>
            <a:off x="457200" y="3160253"/>
            <a:ext cx="8232775" cy="434718"/>
          </a:xfrm>
        </p:spPr>
        <p:txBody>
          <a:bodyPr/>
          <a:lstStyle/>
          <a:p>
            <a:pPr marL="432" indent="0">
              <a:buNone/>
            </a:pPr>
            <a:r>
              <a:rPr lang="en-US" b="1" dirty="0"/>
              <a:t>Step 3 Give the location and name for each substituent</a:t>
            </a:r>
            <a:endParaRPr lang="en-US" dirty="0"/>
          </a:p>
        </p:txBody>
      </p:sp>
      <p:sp>
        <p:nvSpPr>
          <p:cNvPr id="6" name="Content Placeholder 5"/>
          <p:cNvSpPr>
            <a:spLocks noGrp="1"/>
          </p:cNvSpPr>
          <p:nvPr>
            <p:ph sz="quarter" idx="16"/>
          </p:nvPr>
        </p:nvSpPr>
        <p:spPr>
          <a:xfrm>
            <a:off x="1515649" y="3664820"/>
            <a:ext cx="2104373" cy="431841"/>
          </a:xfrm>
        </p:spPr>
        <p:txBody>
          <a:bodyPr/>
          <a:lstStyle/>
          <a:p>
            <a:pPr marL="432" indent="0">
              <a:buNone/>
            </a:pPr>
            <a:r>
              <a:rPr lang="en-US" b="1" dirty="0"/>
              <a:t>relative to the</a:t>
            </a:r>
          </a:p>
        </p:txBody>
      </p:sp>
      <p:graphicFrame>
        <p:nvGraphicFramePr>
          <p:cNvPr id="12" name="Object 11" descr="single bond O H group.">
            <a:extLst>
              <a:ext uri="{FF2B5EF4-FFF2-40B4-BE49-F238E27FC236}">
                <a16:creationId xmlns:a16="http://schemas.microsoft.com/office/drawing/2014/main" id="{023594CA-F447-4C20-A929-DEC5AC19DA99}"/>
              </a:ext>
            </a:extLst>
          </p:cNvPr>
          <p:cNvGraphicFramePr>
            <a:graphicFrameLocks noChangeAspect="1"/>
          </p:cNvGraphicFramePr>
          <p:nvPr>
            <p:extLst>
              <p:ext uri="{D42A27DB-BD31-4B8C-83A1-F6EECF244321}">
                <p14:modId xmlns:p14="http://schemas.microsoft.com/office/powerpoint/2010/main" val="3382644468"/>
              </p:ext>
            </p:extLst>
          </p:nvPr>
        </p:nvGraphicFramePr>
        <p:xfrm>
          <a:off x="3711680" y="3727450"/>
          <a:ext cx="1763713" cy="323850"/>
        </p:xfrm>
        <a:graphic>
          <a:graphicData uri="http://schemas.openxmlformats.org/presentationml/2006/ole">
            <mc:AlternateContent xmlns:mc="http://schemas.openxmlformats.org/markup-compatibility/2006">
              <mc:Choice xmlns:v="urn:schemas-microsoft-com:vml" Requires="v">
                <p:oleObj spid="_x0000_s5127" name="Equation" r:id="rId4" imgW="1942920" imgH="355320" progId="Equation.DSMT4">
                  <p:embed/>
                </p:oleObj>
              </mc:Choice>
              <mc:Fallback>
                <p:oleObj name="Equation" r:id="rId4" imgW="1942920" imgH="355320" progId="Equation.DSMT4">
                  <p:embed/>
                  <p:pic>
                    <p:nvPicPr>
                      <p:cNvPr id="9" name="Object 8" descr="single bond O H group.">
                        <a:extLst>
                          <a:ext uri="{FF2B5EF4-FFF2-40B4-BE49-F238E27FC236}">
                            <a16:creationId xmlns:a16="http://schemas.microsoft.com/office/drawing/2014/main" id="{023594CA-F447-4C20-A929-DEC5AC19DA99}"/>
                          </a:ext>
                        </a:extLst>
                      </p:cNvPr>
                      <p:cNvPicPr/>
                      <p:nvPr/>
                    </p:nvPicPr>
                    <p:blipFill>
                      <a:blip r:embed="rId5"/>
                      <a:stretch>
                        <a:fillRect/>
                      </a:stretch>
                    </p:blipFill>
                    <p:spPr>
                      <a:xfrm>
                        <a:off x="3711680" y="3727450"/>
                        <a:ext cx="1763713" cy="323850"/>
                      </a:xfrm>
                      <a:prstGeom prst="rect">
                        <a:avLst/>
                      </a:prstGeom>
                    </p:spPr>
                  </p:pic>
                </p:oleObj>
              </mc:Fallback>
            </mc:AlternateContent>
          </a:graphicData>
        </a:graphic>
      </p:graphicFrame>
      <p:pic>
        <p:nvPicPr>
          <p:cNvPr id="13" name="Content Placeholder 12" descr="Carbons in the structure are labeled 6 through 1 from left to right. Its name is 5-methyl-2-hexanol."/>
          <p:cNvPicPr>
            <a:picLocks noGrp="1" noChangeAspect="1"/>
          </p:cNvPicPr>
          <p:nvPr>
            <p:ph sz="quarter" idx="17"/>
          </p:nvPr>
        </p:nvPicPr>
        <p:blipFill>
          <a:blip r:embed="rId6"/>
          <a:stretch>
            <a:fillRect/>
          </a:stretch>
        </p:blipFill>
        <p:spPr>
          <a:xfrm>
            <a:off x="1453625" y="4314825"/>
            <a:ext cx="6236749" cy="1621677"/>
          </a:xfrm>
          <a:prstGeom prst="rect">
            <a:avLst/>
          </a:prstGeom>
        </p:spPr>
      </p:pic>
    </p:spTree>
    <p:extLst>
      <p:ext uri="{BB962C8B-B14F-4D97-AF65-F5344CB8AC3E}">
        <p14:creationId xmlns:p14="http://schemas.microsoft.com/office/powerpoint/2010/main" val="3706037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3" name="Content Placeholder 2"/>
          <p:cNvSpPr>
            <a:spLocks noGrp="1"/>
          </p:cNvSpPr>
          <p:nvPr>
            <p:ph sz="quarter" idx="13"/>
          </p:nvPr>
        </p:nvSpPr>
        <p:spPr>
          <a:xfrm>
            <a:off x="457200" y="1556327"/>
            <a:ext cx="7333989" cy="447837"/>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compounds:</a:t>
            </a:r>
            <a:endParaRPr lang="en-IN" sz="2400" dirty="0"/>
          </a:p>
        </p:txBody>
      </p:sp>
      <p:sp>
        <p:nvSpPr>
          <p:cNvPr id="4" name="Content Placeholder 3"/>
          <p:cNvSpPr>
            <a:spLocks noGrp="1"/>
          </p:cNvSpPr>
          <p:nvPr>
            <p:ph sz="quarter" idx="14"/>
          </p:nvPr>
        </p:nvSpPr>
        <p:spPr>
          <a:xfrm>
            <a:off x="457200" y="2247841"/>
            <a:ext cx="482252" cy="445255"/>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11" name="Content Placeholder 10" descr="C H 3, single bond, C H, single bond, C H 2, single bond, C H, single bond, C H 3. The second C is single bonded to C H 3 above. The fourth C is single bonded to O H above."/>
          <p:cNvPicPr>
            <a:picLocks noGrp="1" noChangeAspect="1"/>
          </p:cNvPicPr>
          <p:nvPr>
            <p:ph sz="quarter" idx="15"/>
          </p:nvPr>
        </p:nvPicPr>
        <p:blipFill>
          <a:blip r:embed="rId2"/>
          <a:stretch>
            <a:fillRect/>
          </a:stretch>
        </p:blipFill>
        <p:spPr>
          <a:xfrm>
            <a:off x="1170678" y="2257194"/>
            <a:ext cx="3974937" cy="871804"/>
          </a:xfrm>
          <a:prstGeom prst="rect">
            <a:avLst/>
          </a:prstGeom>
        </p:spPr>
      </p:pic>
      <p:sp>
        <p:nvSpPr>
          <p:cNvPr id="6" name="Content Placeholder 5"/>
          <p:cNvSpPr>
            <a:spLocks noGrp="1"/>
          </p:cNvSpPr>
          <p:nvPr>
            <p:ph sz="quarter" idx="16"/>
          </p:nvPr>
        </p:nvSpPr>
        <p:spPr>
          <a:xfrm>
            <a:off x="457201" y="3382027"/>
            <a:ext cx="482252" cy="463463"/>
          </a:xfrm>
        </p:spPr>
        <p:txBody>
          <a:bodyPr/>
          <a:lstStyle/>
          <a:p>
            <a:pPr marL="0" indent="0">
              <a:buNone/>
            </a:pPr>
            <a:r>
              <a:rPr lang="en-US" dirty="0">
                <a:solidFill>
                  <a:schemeClr val="tx2"/>
                </a:solidFill>
              </a:rPr>
              <a:t>B.</a:t>
            </a:r>
            <a:endParaRPr lang="en-IN" dirty="0">
              <a:solidFill>
                <a:schemeClr val="tx2"/>
              </a:solidFill>
            </a:endParaRPr>
          </a:p>
        </p:txBody>
      </p:sp>
      <p:pic>
        <p:nvPicPr>
          <p:cNvPr id="12" name="Content Placeholder 11" descr="A benzene ring. The first carbon to the right is single bonded to O H, and the fifth carbon is single bonded to B r."/>
          <p:cNvPicPr>
            <a:picLocks noGrp="1" noChangeAspect="1"/>
          </p:cNvPicPr>
          <p:nvPr>
            <p:ph sz="quarter" idx="17"/>
          </p:nvPr>
        </p:nvPicPr>
        <p:blipFill>
          <a:blip r:embed="rId3"/>
          <a:stretch>
            <a:fillRect/>
          </a:stretch>
        </p:blipFill>
        <p:spPr>
          <a:xfrm>
            <a:off x="1170678" y="3382027"/>
            <a:ext cx="2054530" cy="1164437"/>
          </a:xfrm>
          <a:prstGeom prst="rect">
            <a:avLst/>
          </a:prstGeom>
        </p:spPr>
      </p:pic>
    </p:spTree>
    <p:extLst>
      <p:ext uri="{BB962C8B-B14F-4D97-AF65-F5344CB8AC3E}">
        <p14:creationId xmlns:p14="http://schemas.microsoft.com/office/powerpoint/2010/main" val="2332015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(1 of 5)</a:t>
            </a:r>
            <a:endParaRPr lang="en-IN" dirty="0"/>
          </a:p>
        </p:txBody>
      </p:sp>
      <p:sp>
        <p:nvSpPr>
          <p:cNvPr id="3" name="Content Placeholder 2"/>
          <p:cNvSpPr>
            <a:spLocks noGrp="1"/>
          </p:cNvSpPr>
          <p:nvPr>
            <p:ph sz="quarter" idx="13"/>
          </p:nvPr>
        </p:nvSpPr>
        <p:spPr>
          <a:xfrm>
            <a:off x="457200" y="1556327"/>
            <a:ext cx="7396619" cy="447837"/>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compounds:</a:t>
            </a:r>
            <a:endParaRPr lang="en-IN" sz="2400" dirty="0"/>
          </a:p>
        </p:txBody>
      </p:sp>
      <p:sp>
        <p:nvSpPr>
          <p:cNvPr id="4" name="Content Placeholder 3"/>
          <p:cNvSpPr>
            <a:spLocks noGrp="1"/>
          </p:cNvSpPr>
          <p:nvPr>
            <p:ph sz="quarter" idx="14"/>
          </p:nvPr>
        </p:nvSpPr>
        <p:spPr>
          <a:xfrm>
            <a:off x="457200" y="2154477"/>
            <a:ext cx="457200" cy="412511"/>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11" name="Content Placeholder 10" descr="C H 3, single bond, C H, single bond, C H 2, single bond, C H, single bond, C H 3. The second C is single bonded to C H 3 above. The fourth C is single bonded to O H above."/>
          <p:cNvPicPr>
            <a:picLocks noGrp="1" noChangeAspect="1"/>
          </p:cNvPicPr>
          <p:nvPr>
            <p:ph sz="quarter" idx="15"/>
          </p:nvPr>
        </p:nvPicPr>
        <p:blipFill>
          <a:blip r:embed="rId2"/>
          <a:stretch>
            <a:fillRect/>
          </a:stretch>
        </p:blipFill>
        <p:spPr>
          <a:xfrm>
            <a:off x="1183204" y="2154477"/>
            <a:ext cx="3974937" cy="871804"/>
          </a:xfrm>
          <a:prstGeom prst="rect">
            <a:avLst/>
          </a:prstGeom>
        </p:spPr>
      </p:pic>
      <p:graphicFrame>
        <p:nvGraphicFramePr>
          <p:cNvPr id="12" name="Content Placeholder 11"/>
          <p:cNvGraphicFramePr>
            <a:graphicFrameLocks noGrp="1"/>
          </p:cNvGraphicFramePr>
          <p:nvPr>
            <p:ph sz="quarter" idx="16"/>
            <p:extLst>
              <p:ext uri="{D42A27DB-BD31-4B8C-83A1-F6EECF244321}">
                <p14:modId xmlns:p14="http://schemas.microsoft.com/office/powerpoint/2010/main" val="1719098493"/>
              </p:ext>
            </p:extLst>
          </p:nvPr>
        </p:nvGraphicFramePr>
        <p:xfrm>
          <a:off x="454024" y="3458879"/>
          <a:ext cx="8232776" cy="2103120"/>
        </p:xfrm>
        <a:graphic>
          <a:graphicData uri="http://schemas.openxmlformats.org/drawingml/2006/table">
            <a:tbl>
              <a:tblPr firstRow="1" bandRow="1">
                <a:tableStyleId>{2D5ABB26-0587-4C30-8999-92F81FD0307C}</a:tableStyleId>
              </a:tblPr>
              <a:tblGrid>
                <a:gridCol w="1600244">
                  <a:extLst>
                    <a:ext uri="{9D8B030D-6E8A-4147-A177-3AD203B41FA5}">
                      <a16:colId xmlns:a16="http://schemas.microsoft.com/office/drawing/2014/main" val="3989822098"/>
                    </a:ext>
                  </a:extLst>
                </a:gridCol>
                <a:gridCol w="2516144">
                  <a:extLst>
                    <a:ext uri="{9D8B030D-6E8A-4147-A177-3AD203B41FA5}">
                      <a16:colId xmlns:a16="http://schemas.microsoft.com/office/drawing/2014/main" val="3814369864"/>
                    </a:ext>
                  </a:extLst>
                </a:gridCol>
                <a:gridCol w="2058194">
                  <a:extLst>
                    <a:ext uri="{9D8B030D-6E8A-4147-A177-3AD203B41FA5}">
                      <a16:colId xmlns:a16="http://schemas.microsoft.com/office/drawing/2014/main" val="189210925"/>
                    </a:ext>
                  </a:extLst>
                </a:gridCol>
                <a:gridCol w="2058194">
                  <a:extLst>
                    <a:ext uri="{9D8B030D-6E8A-4147-A177-3AD203B41FA5}">
                      <a16:colId xmlns:a16="http://schemas.microsoft.com/office/drawing/2014/main" val="1732141774"/>
                    </a:ext>
                  </a:extLst>
                </a:gridCol>
              </a:tblGrid>
              <a:tr h="424189">
                <a:tc>
                  <a:txBody>
                    <a:bodyPr/>
                    <a:lstStyle/>
                    <a:p>
                      <a:r>
                        <a:rPr lang="en-IN" sz="18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Given</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Need</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Connect</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6893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five carbon chain, hydroxyl group, methyl group</a:t>
                      </a:r>
                      <a:endParaRPr lang="en-IN"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solidFill>
                            <a:schemeClr val="tx1"/>
                          </a:solidFill>
                          <a:latin typeface="+mn-lt"/>
                        </a:rPr>
                        <a:t>I</a:t>
                      </a:r>
                      <a:r>
                        <a:rPr lang="en-IN" sz="100" b="0" baseline="0" dirty="0">
                          <a:solidFill>
                            <a:schemeClr val="tx1"/>
                          </a:solidFill>
                          <a:latin typeface="+mn-lt"/>
                        </a:rPr>
                        <a:t> </a:t>
                      </a:r>
                      <a:r>
                        <a:rPr lang="en-IN" sz="1800" b="0" dirty="0">
                          <a:solidFill>
                            <a:schemeClr val="tx1"/>
                          </a:solidFill>
                          <a:latin typeface="+mn-lt"/>
                        </a:rPr>
                        <a:t>U</a:t>
                      </a:r>
                      <a:r>
                        <a:rPr lang="en-IN" sz="100" b="0" baseline="0" dirty="0">
                          <a:solidFill>
                            <a:schemeClr val="tx1"/>
                          </a:solidFill>
                          <a:latin typeface="+mn-lt"/>
                        </a:rPr>
                        <a:t> </a:t>
                      </a:r>
                      <a:r>
                        <a:rPr lang="en-IN" sz="1800" b="0" dirty="0">
                          <a:solidFill>
                            <a:schemeClr val="tx1"/>
                          </a:solidFill>
                          <a:latin typeface="+mn-lt"/>
                        </a:rPr>
                        <a:t>P</a:t>
                      </a:r>
                      <a:r>
                        <a:rPr lang="en-IN" sz="100" b="0" baseline="0" dirty="0">
                          <a:solidFill>
                            <a:schemeClr val="tx1"/>
                          </a:solidFill>
                          <a:latin typeface="+mn-lt"/>
                        </a:rPr>
                        <a:t> </a:t>
                      </a:r>
                      <a:r>
                        <a:rPr lang="en-IN" sz="1800" b="0" dirty="0">
                          <a:solidFill>
                            <a:schemeClr val="tx1"/>
                          </a:solidFill>
                          <a:latin typeface="+mn-lt"/>
                        </a:rPr>
                        <a:t>A</a:t>
                      </a:r>
                      <a:r>
                        <a:rPr lang="en-IN" sz="100" b="0" baseline="0" dirty="0">
                          <a:solidFill>
                            <a:schemeClr val="tx1"/>
                          </a:solidFill>
                          <a:latin typeface="+mn-lt"/>
                        </a:rPr>
                        <a:t> </a:t>
                      </a:r>
                      <a:r>
                        <a:rPr lang="en-IN" sz="1800" b="0" dirty="0">
                          <a:solidFill>
                            <a:schemeClr val="tx1"/>
                          </a:solidFill>
                          <a:latin typeface="+mn-lt"/>
                        </a:rPr>
                        <a:t>C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position of methyl and hydroxyl groups, replace </a:t>
                      </a:r>
                      <a:r>
                        <a:rPr lang="en-US" sz="1800" b="1" i="0" dirty="0">
                          <a:solidFill>
                            <a:schemeClr val="tx1"/>
                          </a:solidFill>
                          <a:latin typeface="+mn-lt"/>
                        </a:rPr>
                        <a:t>e</a:t>
                      </a:r>
                      <a:r>
                        <a:rPr lang="en-US" sz="1800" b="0" dirty="0">
                          <a:solidFill>
                            <a:schemeClr val="tx1"/>
                          </a:solidFill>
                          <a:latin typeface="+mn-lt"/>
                        </a:rPr>
                        <a:t> in alkane name with </a:t>
                      </a:r>
                      <a:r>
                        <a:rPr lang="en-US" sz="1800" b="1" i="0" dirty="0">
                          <a:solidFill>
                            <a:schemeClr val="tx1"/>
                          </a:solidFill>
                          <a:latin typeface="+mn-lt"/>
                        </a:rPr>
                        <a:t>ol</a:t>
                      </a:r>
                      <a:endParaRPr lang="en-IN" sz="1800" b="1" i="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791587"/>
                  </a:ext>
                </a:extLst>
              </a:tr>
            </a:tbl>
          </a:graphicData>
        </a:graphic>
      </p:graphicFrame>
    </p:spTree>
    <p:extLst>
      <p:ext uri="{BB962C8B-B14F-4D97-AF65-F5344CB8AC3E}">
        <p14:creationId xmlns:p14="http://schemas.microsoft.com/office/powerpoint/2010/main" val="270573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(2 of 5)</a:t>
            </a:r>
            <a:endParaRPr lang="en-IN" dirty="0"/>
          </a:p>
        </p:txBody>
      </p:sp>
      <p:sp>
        <p:nvSpPr>
          <p:cNvPr id="3" name="Content Placeholder 2"/>
          <p:cNvSpPr>
            <a:spLocks noGrp="1"/>
          </p:cNvSpPr>
          <p:nvPr>
            <p:ph sz="quarter" idx="13"/>
          </p:nvPr>
        </p:nvSpPr>
        <p:spPr>
          <a:xfrm>
            <a:off x="457200" y="1556327"/>
            <a:ext cx="7409145" cy="447837"/>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compounds:</a:t>
            </a:r>
            <a:endParaRPr lang="en-IN" sz="2400" dirty="0"/>
          </a:p>
        </p:txBody>
      </p:sp>
      <p:sp>
        <p:nvSpPr>
          <p:cNvPr id="4" name="Content Placeholder 3"/>
          <p:cNvSpPr>
            <a:spLocks noGrp="1"/>
          </p:cNvSpPr>
          <p:nvPr>
            <p:ph sz="quarter" idx="14"/>
          </p:nvPr>
        </p:nvSpPr>
        <p:spPr>
          <a:xfrm>
            <a:off x="457200" y="2139222"/>
            <a:ext cx="457200" cy="453666"/>
          </a:xfrm>
        </p:spPr>
        <p:txBody>
          <a:bodyPr/>
          <a:lstStyle/>
          <a:p>
            <a:pPr marL="0" indent="0">
              <a:buNone/>
            </a:pPr>
            <a:r>
              <a:rPr lang="en-US" sz="2400" dirty="0">
                <a:solidFill>
                  <a:schemeClr val="tx2"/>
                </a:solidFill>
              </a:rPr>
              <a:t>B.</a:t>
            </a:r>
            <a:endParaRPr lang="en-IN" sz="2400" dirty="0">
              <a:solidFill>
                <a:schemeClr val="tx2"/>
              </a:solidFill>
            </a:endParaRPr>
          </a:p>
        </p:txBody>
      </p:sp>
      <p:pic>
        <p:nvPicPr>
          <p:cNvPr id="11" name="Content Placeholder 10" descr="A benzene ring. The first carbon to the right is single bonded to O H, and the fifth carbon is single bonded to B r."/>
          <p:cNvPicPr>
            <a:picLocks noGrp="1" noChangeAspect="1"/>
          </p:cNvPicPr>
          <p:nvPr>
            <p:ph sz="quarter" idx="15"/>
          </p:nvPr>
        </p:nvPicPr>
        <p:blipFill>
          <a:blip r:embed="rId2"/>
          <a:stretch>
            <a:fillRect/>
          </a:stretch>
        </p:blipFill>
        <p:spPr>
          <a:xfrm>
            <a:off x="1116273" y="2139222"/>
            <a:ext cx="2054530" cy="1164437"/>
          </a:xfrm>
          <a:prstGeom prst="rect">
            <a:avLst/>
          </a:prstGeom>
        </p:spPr>
      </p:pic>
      <p:graphicFrame>
        <p:nvGraphicFramePr>
          <p:cNvPr id="12" name="Content Placeholder 11"/>
          <p:cNvGraphicFramePr>
            <a:graphicFrameLocks noGrp="1"/>
          </p:cNvGraphicFramePr>
          <p:nvPr>
            <p:ph sz="quarter" idx="16"/>
            <p:extLst>
              <p:ext uri="{D42A27DB-BD31-4B8C-83A1-F6EECF244321}">
                <p14:modId xmlns:p14="http://schemas.microsoft.com/office/powerpoint/2010/main" val="293324212"/>
              </p:ext>
            </p:extLst>
          </p:nvPr>
        </p:nvGraphicFramePr>
        <p:xfrm>
          <a:off x="457200" y="3746977"/>
          <a:ext cx="8232776" cy="1828800"/>
        </p:xfrm>
        <a:graphic>
          <a:graphicData uri="http://schemas.openxmlformats.org/drawingml/2006/table">
            <a:tbl>
              <a:tblPr firstRow="1" bandRow="1">
                <a:tableStyleId>{2D5ABB26-0587-4C30-8999-92F81FD0307C}</a:tableStyleId>
              </a:tblPr>
              <a:tblGrid>
                <a:gridCol w="2058194">
                  <a:extLst>
                    <a:ext uri="{9D8B030D-6E8A-4147-A177-3AD203B41FA5}">
                      <a16:colId xmlns:a16="http://schemas.microsoft.com/office/drawing/2014/main" val="2906929115"/>
                    </a:ext>
                  </a:extLst>
                </a:gridCol>
                <a:gridCol w="2058194">
                  <a:extLst>
                    <a:ext uri="{9D8B030D-6E8A-4147-A177-3AD203B41FA5}">
                      <a16:colId xmlns:a16="http://schemas.microsoft.com/office/drawing/2014/main" val="2968887591"/>
                    </a:ext>
                  </a:extLst>
                </a:gridCol>
                <a:gridCol w="2058194">
                  <a:extLst>
                    <a:ext uri="{9D8B030D-6E8A-4147-A177-3AD203B41FA5}">
                      <a16:colId xmlns:a16="http://schemas.microsoft.com/office/drawing/2014/main" val="3845073073"/>
                    </a:ext>
                  </a:extLst>
                </a:gridCol>
                <a:gridCol w="2058194">
                  <a:extLst>
                    <a:ext uri="{9D8B030D-6E8A-4147-A177-3AD203B41FA5}">
                      <a16:colId xmlns:a16="http://schemas.microsoft.com/office/drawing/2014/main" val="1738775892"/>
                    </a:ext>
                  </a:extLst>
                </a:gridCol>
              </a:tblGrid>
              <a:tr h="370840">
                <a:tc>
                  <a:txBody>
                    <a:bodyPr/>
                    <a:lstStyle/>
                    <a:p>
                      <a:r>
                        <a:rPr lang="en-IN" sz="18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Given</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Need</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Connect</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60467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hydroxyl group bonded to benzene ring, bromo group</a:t>
                      </a:r>
                      <a:endParaRPr lang="en-IN"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dirty="0">
                          <a:solidFill>
                            <a:schemeClr val="tx1"/>
                          </a:solidFill>
                          <a:latin typeface="+mn-lt"/>
                        </a:rPr>
                        <a:t>I</a:t>
                      </a:r>
                      <a:r>
                        <a:rPr lang="en-IN" sz="100" b="0" baseline="0" dirty="0">
                          <a:solidFill>
                            <a:schemeClr val="tx1"/>
                          </a:solidFill>
                          <a:latin typeface="+mn-lt"/>
                        </a:rPr>
                        <a:t> </a:t>
                      </a:r>
                      <a:r>
                        <a:rPr lang="en-IN" sz="1800" b="0" dirty="0">
                          <a:solidFill>
                            <a:schemeClr val="tx1"/>
                          </a:solidFill>
                          <a:latin typeface="+mn-lt"/>
                        </a:rPr>
                        <a:t>U</a:t>
                      </a:r>
                      <a:r>
                        <a:rPr lang="en-IN" sz="100" b="0" baseline="0" dirty="0">
                          <a:solidFill>
                            <a:schemeClr val="tx1"/>
                          </a:solidFill>
                          <a:latin typeface="+mn-lt"/>
                        </a:rPr>
                        <a:t> </a:t>
                      </a:r>
                      <a:r>
                        <a:rPr lang="en-IN" sz="1800" b="0" dirty="0">
                          <a:solidFill>
                            <a:schemeClr val="tx1"/>
                          </a:solidFill>
                          <a:latin typeface="+mn-lt"/>
                        </a:rPr>
                        <a:t>P</a:t>
                      </a:r>
                      <a:r>
                        <a:rPr lang="en-IN" sz="100" b="0" baseline="0" dirty="0">
                          <a:solidFill>
                            <a:schemeClr val="tx1"/>
                          </a:solidFill>
                          <a:latin typeface="+mn-lt"/>
                        </a:rPr>
                        <a:t> </a:t>
                      </a:r>
                      <a:r>
                        <a:rPr lang="en-IN" sz="1800" b="0" dirty="0">
                          <a:solidFill>
                            <a:schemeClr val="tx1"/>
                          </a:solidFill>
                          <a:latin typeface="+mn-lt"/>
                        </a:rPr>
                        <a:t>A</a:t>
                      </a:r>
                      <a:r>
                        <a:rPr lang="en-IN" sz="100" b="0" baseline="0" dirty="0">
                          <a:solidFill>
                            <a:schemeClr val="tx1"/>
                          </a:solidFill>
                          <a:latin typeface="+mn-lt"/>
                        </a:rPr>
                        <a:t> </a:t>
                      </a:r>
                      <a:r>
                        <a:rPr lang="en-IN" sz="1800" b="0" dirty="0">
                          <a:solidFill>
                            <a:schemeClr val="tx1"/>
                          </a:solidFill>
                          <a:latin typeface="+mn-lt"/>
                        </a:rPr>
                        <a:t>C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position of hydroxyl group on carbon 1, bromo group</a:t>
                      </a:r>
                      <a:endParaRPr lang="en-IN"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178529"/>
                  </a:ext>
                </a:extLst>
              </a:tr>
            </a:tbl>
          </a:graphicData>
        </a:graphic>
      </p:graphicFrame>
    </p:spTree>
    <p:extLst>
      <p:ext uri="{BB962C8B-B14F-4D97-AF65-F5344CB8AC3E}">
        <p14:creationId xmlns:p14="http://schemas.microsoft.com/office/powerpoint/2010/main" val="159707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(3 of 5)</a:t>
            </a:r>
            <a:endParaRPr lang="en-IN" dirty="0"/>
          </a:p>
        </p:txBody>
      </p:sp>
      <p:sp>
        <p:nvSpPr>
          <p:cNvPr id="11" name="Content Placeholder 10"/>
          <p:cNvSpPr>
            <a:spLocks noGrp="1"/>
          </p:cNvSpPr>
          <p:nvPr>
            <p:ph sz="quarter" idx="17"/>
          </p:nvPr>
        </p:nvSpPr>
        <p:spPr>
          <a:xfrm>
            <a:off x="457200" y="1555750"/>
            <a:ext cx="7285512" cy="390525"/>
          </a:xfrm>
        </p:spPr>
        <p:txBody>
          <a:bodyPr/>
          <a:lstStyle/>
          <a:p>
            <a:pPr marL="969963" indent="-969963">
              <a:buNone/>
            </a:pPr>
            <a:r>
              <a:rPr lang="en-US" sz="2200" b="1" dirty="0"/>
              <a:t>Step 1 Name the longest carbon chain attached to the</a:t>
            </a:r>
            <a:endParaRPr lang="en-IN" sz="2200" b="1" dirty="0"/>
          </a:p>
        </p:txBody>
      </p:sp>
      <p:graphicFrame>
        <p:nvGraphicFramePr>
          <p:cNvPr id="35" name="Object 34" descr="single bond O H group">
            <a:extLst>
              <a:ext uri="{FF2B5EF4-FFF2-40B4-BE49-F238E27FC236}">
                <a16:creationId xmlns:a16="http://schemas.microsoft.com/office/drawing/2014/main" id="{54B11F6C-C064-43D0-97C8-B0246ED17F34}"/>
              </a:ext>
            </a:extLst>
          </p:cNvPr>
          <p:cNvGraphicFramePr>
            <a:graphicFrameLocks noChangeAspect="1"/>
          </p:cNvGraphicFramePr>
          <p:nvPr>
            <p:extLst>
              <p:ext uri="{D42A27DB-BD31-4B8C-83A1-F6EECF244321}">
                <p14:modId xmlns:p14="http://schemas.microsoft.com/office/powerpoint/2010/main" val="2292479044"/>
              </p:ext>
            </p:extLst>
          </p:nvPr>
        </p:nvGraphicFramePr>
        <p:xfrm>
          <a:off x="1385091" y="2016909"/>
          <a:ext cx="1561523" cy="294409"/>
        </p:xfrm>
        <a:graphic>
          <a:graphicData uri="http://schemas.openxmlformats.org/presentationml/2006/ole">
            <mc:AlternateContent xmlns:mc="http://schemas.openxmlformats.org/markup-compatibility/2006">
              <mc:Choice xmlns:v="urn:schemas-microsoft-com:vml" Requires="v">
                <p:oleObj spid="_x0000_s6151" name="Equation" r:id="rId3" imgW="1892160" imgH="355320" progId="Equation.DSMT4">
                  <p:embed/>
                </p:oleObj>
              </mc:Choice>
              <mc:Fallback>
                <p:oleObj name="Equation" r:id="rId3" imgW="1892160" imgH="355320" progId="Equation.DSMT4">
                  <p:embed/>
                  <p:pic>
                    <p:nvPicPr>
                      <p:cNvPr id="9" name="Object 8" descr="single bond O H group">
                        <a:extLst>
                          <a:ext uri="{FF2B5EF4-FFF2-40B4-BE49-F238E27FC236}">
                            <a16:creationId xmlns:a16="http://schemas.microsoft.com/office/drawing/2014/main" id="{54B11F6C-C064-43D0-97C8-B0246ED17F34}"/>
                          </a:ext>
                        </a:extLst>
                      </p:cNvPr>
                      <p:cNvPicPr/>
                      <p:nvPr/>
                    </p:nvPicPr>
                    <p:blipFill>
                      <a:blip r:embed="rId4"/>
                      <a:stretch>
                        <a:fillRect/>
                      </a:stretch>
                    </p:blipFill>
                    <p:spPr>
                      <a:xfrm>
                        <a:off x="1385091" y="2016909"/>
                        <a:ext cx="1561523" cy="294409"/>
                      </a:xfrm>
                      <a:prstGeom prst="rect">
                        <a:avLst/>
                      </a:prstGeom>
                    </p:spPr>
                  </p:pic>
                </p:oleObj>
              </mc:Fallback>
            </mc:AlternateContent>
          </a:graphicData>
        </a:graphic>
      </p:graphicFrame>
      <p:sp>
        <p:nvSpPr>
          <p:cNvPr id="12" name="Content Placeholder 11"/>
          <p:cNvSpPr>
            <a:spLocks noGrp="1"/>
          </p:cNvSpPr>
          <p:nvPr>
            <p:ph sz="quarter" idx="18"/>
          </p:nvPr>
        </p:nvSpPr>
        <p:spPr>
          <a:xfrm>
            <a:off x="3087584" y="2016910"/>
            <a:ext cx="5495513" cy="370030"/>
          </a:xfrm>
        </p:spPr>
        <p:txBody>
          <a:bodyPr/>
          <a:lstStyle/>
          <a:p>
            <a:pPr marL="432" indent="0">
              <a:buNone/>
            </a:pPr>
            <a:r>
              <a:rPr lang="en-US" sz="2200" b="1" dirty="0"/>
              <a:t>by replacing the e</a:t>
            </a:r>
            <a:r>
              <a:rPr lang="en-US" sz="2200" b="1" i="1" dirty="0"/>
              <a:t> </a:t>
            </a:r>
            <a:r>
              <a:rPr lang="en-US" sz="2200" b="1" dirty="0"/>
              <a:t>in the corresponding</a:t>
            </a:r>
            <a:endParaRPr lang="en-IN" sz="2200" b="1" dirty="0"/>
          </a:p>
        </p:txBody>
      </p:sp>
      <p:sp>
        <p:nvSpPr>
          <p:cNvPr id="13" name="Content Placeholder 12"/>
          <p:cNvSpPr>
            <a:spLocks noGrp="1"/>
          </p:cNvSpPr>
          <p:nvPr>
            <p:ph sz="quarter" idx="19"/>
          </p:nvPr>
        </p:nvSpPr>
        <p:spPr>
          <a:xfrm>
            <a:off x="1385091" y="2457575"/>
            <a:ext cx="7198006" cy="760638"/>
          </a:xfrm>
        </p:spPr>
        <p:txBody>
          <a:bodyPr/>
          <a:lstStyle/>
          <a:p>
            <a:pPr marL="432" indent="0">
              <a:buNone/>
            </a:pPr>
            <a:r>
              <a:rPr lang="en-US" sz="2200" b="1" dirty="0"/>
              <a:t>alkane name with </a:t>
            </a:r>
            <a:r>
              <a:rPr lang="en-US" sz="2200" b="1" dirty="0" err="1"/>
              <a:t>ol</a:t>
            </a:r>
            <a:r>
              <a:rPr lang="en-US" sz="2200" b="1" dirty="0"/>
              <a:t>. Name an aromatic alcohol as a phenol.</a:t>
            </a:r>
            <a:endParaRPr lang="en-IN" sz="2200" dirty="0"/>
          </a:p>
        </p:txBody>
      </p:sp>
      <p:sp>
        <p:nvSpPr>
          <p:cNvPr id="14" name="Content Placeholder 13"/>
          <p:cNvSpPr>
            <a:spLocks noGrp="1"/>
          </p:cNvSpPr>
          <p:nvPr>
            <p:ph sz="quarter" idx="20"/>
          </p:nvPr>
        </p:nvSpPr>
        <p:spPr>
          <a:xfrm>
            <a:off x="457201" y="3364470"/>
            <a:ext cx="385947" cy="423759"/>
          </a:xfrm>
        </p:spPr>
        <p:txBody>
          <a:bodyPr/>
          <a:lstStyle/>
          <a:p>
            <a:pPr marL="432" indent="0">
              <a:buNone/>
            </a:pPr>
            <a:r>
              <a:rPr lang="en-US" sz="2200" dirty="0">
                <a:solidFill>
                  <a:schemeClr val="tx2"/>
                </a:solidFill>
              </a:rPr>
              <a:t>A.</a:t>
            </a:r>
            <a:endParaRPr lang="en-IN" sz="2200" dirty="0">
              <a:solidFill>
                <a:schemeClr val="tx2"/>
              </a:solidFill>
            </a:endParaRPr>
          </a:p>
        </p:txBody>
      </p:sp>
      <p:pic>
        <p:nvPicPr>
          <p:cNvPr id="36" name="Content Placeholder 35" descr="C H 3, single bond, C H, single bond, C H 2, single bond, C H, single bond, C H 3. The second C is single bonded to C H 3 above. The fourth C is single bonded to O H above."/>
          <p:cNvPicPr>
            <a:picLocks noGrp="1" noChangeAspect="1"/>
          </p:cNvPicPr>
          <p:nvPr>
            <p:ph sz="quarter" idx="21"/>
          </p:nvPr>
        </p:nvPicPr>
        <p:blipFill>
          <a:blip r:embed="rId5"/>
          <a:stretch>
            <a:fillRect/>
          </a:stretch>
        </p:blipFill>
        <p:spPr>
          <a:xfrm>
            <a:off x="1009157" y="3288848"/>
            <a:ext cx="3974937" cy="871804"/>
          </a:xfrm>
          <a:prstGeom prst="rect">
            <a:avLst/>
          </a:prstGeom>
        </p:spPr>
      </p:pic>
      <p:sp>
        <p:nvSpPr>
          <p:cNvPr id="16" name="Content Placeholder 15"/>
          <p:cNvSpPr>
            <a:spLocks noGrp="1"/>
          </p:cNvSpPr>
          <p:nvPr>
            <p:ph sz="quarter" idx="22"/>
          </p:nvPr>
        </p:nvSpPr>
        <p:spPr>
          <a:xfrm>
            <a:off x="5569527" y="3788230"/>
            <a:ext cx="1353788" cy="415636"/>
          </a:xfrm>
        </p:spPr>
        <p:txBody>
          <a:bodyPr/>
          <a:lstStyle/>
          <a:p>
            <a:pPr marL="432" indent="0">
              <a:buNone/>
            </a:pPr>
            <a:r>
              <a:rPr lang="en-US" sz="2200" dirty="0" err="1"/>
              <a:t>pentanol</a:t>
            </a:r>
            <a:endParaRPr lang="en-IN" sz="2200" dirty="0"/>
          </a:p>
        </p:txBody>
      </p:sp>
      <p:sp>
        <p:nvSpPr>
          <p:cNvPr id="17" name="Content Placeholder 16"/>
          <p:cNvSpPr>
            <a:spLocks noGrp="1"/>
          </p:cNvSpPr>
          <p:nvPr>
            <p:ph sz="quarter" idx="23"/>
          </p:nvPr>
        </p:nvSpPr>
        <p:spPr>
          <a:xfrm>
            <a:off x="457201" y="4560786"/>
            <a:ext cx="385948" cy="403100"/>
          </a:xfrm>
        </p:spPr>
        <p:txBody>
          <a:bodyPr/>
          <a:lstStyle/>
          <a:p>
            <a:pPr marL="0" indent="0">
              <a:buNone/>
            </a:pPr>
            <a:r>
              <a:rPr lang="en-US" sz="2200" dirty="0">
                <a:solidFill>
                  <a:schemeClr val="tx2"/>
                </a:solidFill>
              </a:rPr>
              <a:t>B.</a:t>
            </a:r>
            <a:endParaRPr lang="en-IN" sz="2200" dirty="0">
              <a:solidFill>
                <a:schemeClr val="tx2"/>
              </a:solidFill>
            </a:endParaRPr>
          </a:p>
        </p:txBody>
      </p:sp>
      <p:pic>
        <p:nvPicPr>
          <p:cNvPr id="37" name="Content Placeholder 36" descr="The benzene ring with single bonds to O H and B r is phenol."/>
          <p:cNvPicPr>
            <a:picLocks noGrp="1" noChangeAspect="1"/>
          </p:cNvPicPr>
          <p:nvPr>
            <p:ph sz="quarter" idx="24"/>
          </p:nvPr>
        </p:nvPicPr>
        <p:blipFill>
          <a:blip r:embed="rId6"/>
          <a:stretch>
            <a:fillRect/>
          </a:stretch>
        </p:blipFill>
        <p:spPr>
          <a:xfrm>
            <a:off x="1009157" y="4555963"/>
            <a:ext cx="2054530" cy="1164437"/>
          </a:xfrm>
          <a:prstGeom prst="rect">
            <a:avLst/>
          </a:prstGeom>
        </p:spPr>
      </p:pic>
      <p:sp>
        <p:nvSpPr>
          <p:cNvPr id="19" name="Content Placeholder 18"/>
          <p:cNvSpPr>
            <a:spLocks noGrp="1"/>
          </p:cNvSpPr>
          <p:nvPr>
            <p:ph sz="quarter" idx="25"/>
          </p:nvPr>
        </p:nvSpPr>
        <p:spPr>
          <a:xfrm>
            <a:off x="5569527" y="4555963"/>
            <a:ext cx="1104406" cy="407923"/>
          </a:xfrm>
        </p:spPr>
        <p:txBody>
          <a:bodyPr/>
          <a:lstStyle/>
          <a:p>
            <a:pPr marL="432" indent="0">
              <a:buNone/>
            </a:pPr>
            <a:r>
              <a:rPr lang="en-US" sz="2200" dirty="0"/>
              <a:t>phenol</a:t>
            </a:r>
            <a:endParaRPr lang="en-IN" sz="2200" dirty="0"/>
          </a:p>
        </p:txBody>
      </p:sp>
    </p:spTree>
    <p:extLst>
      <p:ext uri="{BB962C8B-B14F-4D97-AF65-F5344CB8AC3E}">
        <p14:creationId xmlns:p14="http://schemas.microsoft.com/office/powerpoint/2010/main" val="3143577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(4 of 5)</a:t>
            </a:r>
            <a:endParaRPr lang="en-IN" dirty="0"/>
          </a:p>
        </p:txBody>
      </p:sp>
      <p:sp>
        <p:nvSpPr>
          <p:cNvPr id="3" name="Content Placeholder 2"/>
          <p:cNvSpPr>
            <a:spLocks noGrp="1"/>
          </p:cNvSpPr>
          <p:nvPr>
            <p:ph sz="quarter" idx="17"/>
          </p:nvPr>
        </p:nvSpPr>
        <p:spPr>
          <a:xfrm>
            <a:off x="457201" y="1555750"/>
            <a:ext cx="7808026" cy="390525"/>
          </a:xfrm>
        </p:spPr>
        <p:txBody>
          <a:bodyPr/>
          <a:lstStyle/>
          <a:p>
            <a:pPr marL="969963" indent="-969963">
              <a:buNone/>
            </a:pPr>
            <a:r>
              <a:rPr lang="en-US" sz="2200" b="1" dirty="0"/>
              <a:t>Step 2 Number the chain starting at the end nearer to the</a:t>
            </a:r>
            <a:endParaRPr lang="en-IN" sz="2200" b="1" dirty="0"/>
          </a:p>
        </p:txBody>
      </p:sp>
      <p:graphicFrame>
        <p:nvGraphicFramePr>
          <p:cNvPr id="27" name="Object 26" descr="single bond O H.">
            <a:extLst>
              <a:ext uri="{FF2B5EF4-FFF2-40B4-BE49-F238E27FC236}">
                <a16:creationId xmlns:a16="http://schemas.microsoft.com/office/drawing/2014/main" id="{54B11F6C-C064-43D0-97C8-B0246ED17F34}"/>
              </a:ext>
            </a:extLst>
          </p:cNvPr>
          <p:cNvGraphicFramePr>
            <a:graphicFrameLocks noChangeAspect="1"/>
          </p:cNvGraphicFramePr>
          <p:nvPr>
            <p:extLst>
              <p:ext uri="{D42A27DB-BD31-4B8C-83A1-F6EECF244321}">
                <p14:modId xmlns:p14="http://schemas.microsoft.com/office/powerpoint/2010/main" val="3341256017"/>
              </p:ext>
            </p:extLst>
          </p:nvPr>
        </p:nvGraphicFramePr>
        <p:xfrm>
          <a:off x="1483012" y="2085107"/>
          <a:ext cx="898525" cy="266700"/>
        </p:xfrm>
        <a:graphic>
          <a:graphicData uri="http://schemas.openxmlformats.org/presentationml/2006/ole">
            <mc:AlternateContent xmlns:mc="http://schemas.openxmlformats.org/markup-compatibility/2006">
              <mc:Choice xmlns:v="urn:schemas-microsoft-com:vml" Requires="v">
                <p:oleObj spid="_x0000_s7180" name="Equation" r:id="rId4" imgW="990360" imgH="291960" progId="Equation.DSMT4">
                  <p:embed/>
                </p:oleObj>
              </mc:Choice>
              <mc:Fallback>
                <p:oleObj name="Equation" r:id="rId4" imgW="990360" imgH="291960" progId="Equation.DSMT4">
                  <p:embed/>
                  <p:pic>
                    <p:nvPicPr>
                      <p:cNvPr id="9" name="Object 8" descr="single bond O H.">
                        <a:extLst>
                          <a:ext uri="{FF2B5EF4-FFF2-40B4-BE49-F238E27FC236}">
                            <a16:creationId xmlns:a16="http://schemas.microsoft.com/office/drawing/2014/main" id="{54B11F6C-C064-43D0-97C8-B0246ED17F34}"/>
                          </a:ext>
                        </a:extLst>
                      </p:cNvPr>
                      <p:cNvPicPr/>
                      <p:nvPr/>
                    </p:nvPicPr>
                    <p:blipFill>
                      <a:blip r:embed="rId5"/>
                      <a:stretch>
                        <a:fillRect/>
                      </a:stretch>
                    </p:blipFill>
                    <p:spPr>
                      <a:xfrm>
                        <a:off x="1483012" y="2085107"/>
                        <a:ext cx="898525" cy="266700"/>
                      </a:xfrm>
                      <a:prstGeom prst="rect">
                        <a:avLst/>
                      </a:prstGeom>
                    </p:spPr>
                  </p:pic>
                </p:oleObj>
              </mc:Fallback>
            </mc:AlternateContent>
          </a:graphicData>
        </a:graphic>
      </p:graphicFrame>
      <p:sp>
        <p:nvSpPr>
          <p:cNvPr id="4" name="Content Placeholder 3"/>
          <p:cNvSpPr>
            <a:spLocks noGrp="1"/>
          </p:cNvSpPr>
          <p:nvPr>
            <p:ph sz="quarter" idx="18"/>
          </p:nvPr>
        </p:nvSpPr>
        <p:spPr>
          <a:xfrm>
            <a:off x="2565069" y="2025732"/>
            <a:ext cx="5213268" cy="384961"/>
          </a:xfrm>
        </p:spPr>
        <p:txBody>
          <a:bodyPr/>
          <a:lstStyle/>
          <a:p>
            <a:pPr marL="432" indent="0">
              <a:buNone/>
            </a:pPr>
            <a:r>
              <a:rPr lang="en-US" sz="2200" b="1" dirty="0"/>
              <a:t>The compound is a phenol because it</a:t>
            </a:r>
            <a:endParaRPr lang="en-IN" sz="2200" b="1" dirty="0"/>
          </a:p>
        </p:txBody>
      </p:sp>
      <p:sp>
        <p:nvSpPr>
          <p:cNvPr id="5" name="Content Placeholder 4"/>
          <p:cNvSpPr>
            <a:spLocks noGrp="1"/>
          </p:cNvSpPr>
          <p:nvPr>
            <p:ph sz="quarter" idx="19"/>
          </p:nvPr>
        </p:nvSpPr>
        <p:spPr>
          <a:xfrm>
            <a:off x="1483012" y="2490149"/>
            <a:ext cx="2055835" cy="395555"/>
          </a:xfrm>
        </p:spPr>
        <p:txBody>
          <a:bodyPr/>
          <a:lstStyle/>
          <a:p>
            <a:pPr marL="432" indent="0">
              <a:buNone/>
            </a:pPr>
            <a:r>
              <a:rPr lang="en-US" sz="2200" b="1" dirty="0"/>
              <a:t>consists of an</a:t>
            </a:r>
            <a:endParaRPr lang="en-IN" sz="2200" dirty="0"/>
          </a:p>
        </p:txBody>
      </p:sp>
      <p:graphicFrame>
        <p:nvGraphicFramePr>
          <p:cNvPr id="28" name="Object 27" descr="single bond O H group">
            <a:extLst>
              <a:ext uri="{FF2B5EF4-FFF2-40B4-BE49-F238E27FC236}">
                <a16:creationId xmlns:a16="http://schemas.microsoft.com/office/drawing/2014/main" id="{AF93678D-767E-4FAC-B4E6-B6BF2374FCE2}"/>
              </a:ext>
            </a:extLst>
          </p:cNvPr>
          <p:cNvGraphicFramePr>
            <a:graphicFrameLocks noChangeAspect="1"/>
          </p:cNvGraphicFramePr>
          <p:nvPr>
            <p:extLst>
              <p:ext uri="{D42A27DB-BD31-4B8C-83A1-F6EECF244321}">
                <p14:modId xmlns:p14="http://schemas.microsoft.com/office/powerpoint/2010/main" val="3153272589"/>
              </p:ext>
            </p:extLst>
          </p:nvPr>
        </p:nvGraphicFramePr>
        <p:xfrm>
          <a:off x="3673919" y="2521685"/>
          <a:ext cx="1608838" cy="303330"/>
        </p:xfrm>
        <a:graphic>
          <a:graphicData uri="http://schemas.openxmlformats.org/presentationml/2006/ole">
            <mc:AlternateContent xmlns:mc="http://schemas.openxmlformats.org/markup-compatibility/2006">
              <mc:Choice xmlns:v="urn:schemas-microsoft-com:vml" Requires="v">
                <p:oleObj spid="_x0000_s7181" name="Equation" r:id="rId6" imgW="1892160" imgH="355320" progId="Equation.DSMT4">
                  <p:embed/>
                </p:oleObj>
              </mc:Choice>
              <mc:Fallback>
                <p:oleObj name="Equation" r:id="rId6" imgW="1892160" imgH="355320" progId="Equation.DSMT4">
                  <p:embed/>
                  <p:pic>
                    <p:nvPicPr>
                      <p:cNvPr id="14" name="Object 13" descr="single bond O H group">
                        <a:extLst>
                          <a:ext uri="{FF2B5EF4-FFF2-40B4-BE49-F238E27FC236}">
                            <a16:creationId xmlns:a16="http://schemas.microsoft.com/office/drawing/2014/main" id="{AF93678D-767E-4FAC-B4E6-B6BF2374FCE2}"/>
                          </a:ext>
                        </a:extLst>
                      </p:cNvPr>
                      <p:cNvPicPr/>
                      <p:nvPr/>
                    </p:nvPicPr>
                    <p:blipFill>
                      <a:blip r:embed="rId7"/>
                      <a:stretch>
                        <a:fillRect/>
                      </a:stretch>
                    </p:blipFill>
                    <p:spPr>
                      <a:xfrm>
                        <a:off x="3673919" y="2521685"/>
                        <a:ext cx="1608838" cy="303330"/>
                      </a:xfrm>
                      <a:prstGeom prst="rect">
                        <a:avLst/>
                      </a:prstGeom>
                    </p:spPr>
                  </p:pic>
                </p:oleObj>
              </mc:Fallback>
            </mc:AlternateContent>
          </a:graphicData>
        </a:graphic>
      </p:graphicFrame>
      <p:sp>
        <p:nvSpPr>
          <p:cNvPr id="6" name="Content Placeholder 5"/>
          <p:cNvSpPr>
            <a:spLocks noGrp="1"/>
          </p:cNvSpPr>
          <p:nvPr>
            <p:ph sz="quarter" idx="20"/>
          </p:nvPr>
        </p:nvSpPr>
        <p:spPr>
          <a:xfrm>
            <a:off x="5417828" y="2490150"/>
            <a:ext cx="3268971" cy="395554"/>
          </a:xfrm>
        </p:spPr>
        <p:txBody>
          <a:bodyPr/>
          <a:lstStyle/>
          <a:p>
            <a:pPr marL="432" indent="0">
              <a:buNone/>
            </a:pPr>
            <a:r>
              <a:rPr lang="en-IN" sz="2200" b="1" dirty="0"/>
              <a:t>attached to a benzene</a:t>
            </a:r>
            <a:endParaRPr lang="en-IN" sz="2200" dirty="0"/>
          </a:p>
        </p:txBody>
      </p:sp>
      <p:sp>
        <p:nvSpPr>
          <p:cNvPr id="7" name="Content Placeholder 6"/>
          <p:cNvSpPr>
            <a:spLocks noGrp="1"/>
          </p:cNvSpPr>
          <p:nvPr>
            <p:ph sz="quarter" idx="21"/>
          </p:nvPr>
        </p:nvSpPr>
        <p:spPr>
          <a:xfrm>
            <a:off x="1483013" y="2964750"/>
            <a:ext cx="725798" cy="429203"/>
          </a:xfrm>
        </p:spPr>
        <p:txBody>
          <a:bodyPr/>
          <a:lstStyle/>
          <a:p>
            <a:pPr marL="432" indent="0">
              <a:buNone/>
            </a:pPr>
            <a:r>
              <a:rPr lang="en-US" sz="2200" b="1" dirty="0"/>
              <a:t>ring.</a:t>
            </a:r>
          </a:p>
        </p:txBody>
      </p:sp>
      <p:sp>
        <p:nvSpPr>
          <p:cNvPr id="8" name="Content Placeholder 7"/>
          <p:cNvSpPr>
            <a:spLocks noGrp="1"/>
          </p:cNvSpPr>
          <p:nvPr>
            <p:ph sz="quarter" idx="22"/>
          </p:nvPr>
        </p:nvSpPr>
        <p:spPr>
          <a:xfrm>
            <a:off x="457201" y="3705225"/>
            <a:ext cx="421574" cy="427388"/>
          </a:xfrm>
        </p:spPr>
        <p:txBody>
          <a:bodyPr/>
          <a:lstStyle/>
          <a:p>
            <a:pPr marL="432" indent="0">
              <a:buNone/>
            </a:pPr>
            <a:r>
              <a:rPr lang="en-US" sz="2200" dirty="0">
                <a:solidFill>
                  <a:schemeClr val="tx2"/>
                </a:solidFill>
              </a:rPr>
              <a:t>A.</a:t>
            </a:r>
            <a:endParaRPr lang="en-IN" sz="2200" dirty="0">
              <a:solidFill>
                <a:schemeClr val="tx2"/>
              </a:solidFill>
            </a:endParaRPr>
          </a:p>
        </p:txBody>
      </p:sp>
      <p:pic>
        <p:nvPicPr>
          <p:cNvPr id="29" name="Content Placeholder 28" descr="A Lewis structure. For long description in Notes pane, press F6."/>
          <p:cNvPicPr>
            <a:picLocks noGrp="1" noChangeAspect="1"/>
          </p:cNvPicPr>
          <p:nvPr>
            <p:ph sz="quarter" idx="23"/>
          </p:nvPr>
        </p:nvPicPr>
        <p:blipFill>
          <a:blip r:embed="rId8"/>
          <a:stretch>
            <a:fillRect/>
          </a:stretch>
        </p:blipFill>
        <p:spPr>
          <a:xfrm>
            <a:off x="1313614" y="3717822"/>
            <a:ext cx="4450465" cy="1213764"/>
          </a:xfrm>
          <a:prstGeom prst="rect">
            <a:avLst/>
          </a:prstGeom>
        </p:spPr>
      </p:pic>
      <p:sp>
        <p:nvSpPr>
          <p:cNvPr id="10" name="Content Placeholder 9"/>
          <p:cNvSpPr>
            <a:spLocks noGrp="1"/>
          </p:cNvSpPr>
          <p:nvPr>
            <p:ph sz="quarter" idx="24"/>
          </p:nvPr>
        </p:nvSpPr>
        <p:spPr>
          <a:xfrm>
            <a:off x="457200" y="5170488"/>
            <a:ext cx="421575" cy="399040"/>
          </a:xfrm>
        </p:spPr>
        <p:txBody>
          <a:bodyPr/>
          <a:lstStyle/>
          <a:p>
            <a:pPr marL="0" indent="0">
              <a:buNone/>
            </a:pPr>
            <a:r>
              <a:rPr lang="en-US" sz="2200" dirty="0">
                <a:solidFill>
                  <a:schemeClr val="tx2"/>
                </a:solidFill>
              </a:rPr>
              <a:t>B.</a:t>
            </a:r>
            <a:endParaRPr lang="en-IN" sz="2200" dirty="0">
              <a:solidFill>
                <a:schemeClr val="tx2"/>
              </a:solidFill>
            </a:endParaRPr>
          </a:p>
        </p:txBody>
      </p:sp>
      <p:pic>
        <p:nvPicPr>
          <p:cNvPr id="30" name="Content Placeholder 29" descr="Phenol is a benzene ring where the top carbon is labeled 2. The carbon to the right is 1, and the carbon to the left is 3. C 1 is single bonded to O H, and C 3 is single bonded to B r."/>
          <p:cNvPicPr>
            <a:picLocks noGrp="1" noChangeAspect="1"/>
          </p:cNvPicPr>
          <p:nvPr>
            <p:ph sz="quarter" idx="25"/>
          </p:nvPr>
        </p:nvPicPr>
        <p:blipFill>
          <a:blip r:embed="rId9"/>
          <a:stretch>
            <a:fillRect/>
          </a:stretch>
        </p:blipFill>
        <p:spPr>
          <a:xfrm>
            <a:off x="1264382" y="5165500"/>
            <a:ext cx="3907321" cy="1114002"/>
          </a:xfrm>
          <a:prstGeom prst="rect">
            <a:avLst/>
          </a:prstGeom>
        </p:spPr>
      </p:pic>
    </p:spTree>
    <p:extLst>
      <p:ext uri="{BB962C8B-B14F-4D97-AF65-F5344CB8AC3E}">
        <p14:creationId xmlns:p14="http://schemas.microsoft.com/office/powerpoint/2010/main" val="204745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(5 of 5)</a:t>
            </a:r>
            <a:endParaRPr lang="en-IN" dirty="0"/>
          </a:p>
        </p:txBody>
      </p:sp>
      <p:sp>
        <p:nvSpPr>
          <p:cNvPr id="27" name="Content Placeholder 26"/>
          <p:cNvSpPr>
            <a:spLocks noGrp="1"/>
          </p:cNvSpPr>
          <p:nvPr>
            <p:ph sz="quarter" idx="13"/>
          </p:nvPr>
        </p:nvSpPr>
        <p:spPr>
          <a:xfrm>
            <a:off x="457199" y="1556327"/>
            <a:ext cx="8232775" cy="438728"/>
          </a:xfrm>
        </p:spPr>
        <p:txBody>
          <a:bodyPr/>
          <a:lstStyle/>
          <a:p>
            <a:pPr marL="969963" indent="-969963">
              <a:buNone/>
            </a:pPr>
            <a:r>
              <a:rPr lang="en-US" sz="2400" b="1" dirty="0"/>
              <a:t>Step 3 Give the location and name for each substituent</a:t>
            </a:r>
            <a:endParaRPr lang="en-IN" sz="2400" b="1" dirty="0"/>
          </a:p>
        </p:txBody>
      </p:sp>
      <p:sp>
        <p:nvSpPr>
          <p:cNvPr id="28" name="Content Placeholder 27"/>
          <p:cNvSpPr>
            <a:spLocks noGrp="1"/>
          </p:cNvSpPr>
          <p:nvPr>
            <p:ph sz="quarter" idx="14"/>
          </p:nvPr>
        </p:nvSpPr>
        <p:spPr>
          <a:xfrm>
            <a:off x="1478476" y="2075289"/>
            <a:ext cx="2143496" cy="418529"/>
          </a:xfrm>
        </p:spPr>
        <p:txBody>
          <a:bodyPr/>
          <a:lstStyle/>
          <a:p>
            <a:pPr marL="432" indent="0">
              <a:buNone/>
            </a:pPr>
            <a:r>
              <a:rPr lang="en-US" sz="2400" b="1" dirty="0"/>
              <a:t>relative to the</a:t>
            </a:r>
            <a:endParaRPr lang="en-IN" sz="2400" b="1" dirty="0"/>
          </a:p>
        </p:txBody>
      </p:sp>
      <p:graphicFrame>
        <p:nvGraphicFramePr>
          <p:cNvPr id="35" name="Object 34" descr="single bond O H group.">
            <a:extLst>
              <a:ext uri="{FF2B5EF4-FFF2-40B4-BE49-F238E27FC236}">
                <a16:creationId xmlns:a16="http://schemas.microsoft.com/office/drawing/2014/main" id="{AF93678D-767E-4FAC-B4E6-B6BF2374FCE2}"/>
              </a:ext>
            </a:extLst>
          </p:cNvPr>
          <p:cNvGraphicFramePr>
            <a:graphicFrameLocks noChangeAspect="1"/>
          </p:cNvGraphicFramePr>
          <p:nvPr>
            <p:extLst>
              <p:ext uri="{D42A27DB-BD31-4B8C-83A1-F6EECF244321}">
                <p14:modId xmlns:p14="http://schemas.microsoft.com/office/powerpoint/2010/main" val="277226357"/>
              </p:ext>
            </p:extLst>
          </p:nvPr>
        </p:nvGraphicFramePr>
        <p:xfrm>
          <a:off x="3690143" y="2122628"/>
          <a:ext cx="1763713" cy="323850"/>
        </p:xfrm>
        <a:graphic>
          <a:graphicData uri="http://schemas.openxmlformats.org/presentationml/2006/ole">
            <mc:AlternateContent xmlns:mc="http://schemas.openxmlformats.org/markup-compatibility/2006">
              <mc:Choice xmlns:v="urn:schemas-microsoft-com:vml" Requires="v">
                <p:oleObj spid="_x0000_s8199" name="Equation" r:id="rId4" imgW="1942920" imgH="355320" progId="Equation.DSMT4">
                  <p:embed/>
                </p:oleObj>
              </mc:Choice>
              <mc:Fallback>
                <p:oleObj name="Equation" r:id="rId4" imgW="1942920" imgH="355320" progId="Equation.DSMT4">
                  <p:embed/>
                  <p:pic>
                    <p:nvPicPr>
                      <p:cNvPr id="14" name="Object 13" descr="single bond O H group.">
                        <a:extLst>
                          <a:ext uri="{FF2B5EF4-FFF2-40B4-BE49-F238E27FC236}">
                            <a16:creationId xmlns:a16="http://schemas.microsoft.com/office/drawing/2014/main" id="{AF93678D-767E-4FAC-B4E6-B6BF2374FCE2}"/>
                          </a:ext>
                        </a:extLst>
                      </p:cNvPr>
                      <p:cNvPicPr/>
                      <p:nvPr/>
                    </p:nvPicPr>
                    <p:blipFill>
                      <a:blip r:embed="rId5"/>
                      <a:stretch>
                        <a:fillRect/>
                      </a:stretch>
                    </p:blipFill>
                    <p:spPr>
                      <a:xfrm>
                        <a:off x="3690143" y="2122628"/>
                        <a:ext cx="1763713" cy="323850"/>
                      </a:xfrm>
                      <a:prstGeom prst="rect">
                        <a:avLst/>
                      </a:prstGeom>
                    </p:spPr>
                  </p:pic>
                </p:oleObj>
              </mc:Fallback>
            </mc:AlternateContent>
          </a:graphicData>
        </a:graphic>
      </p:graphicFrame>
      <p:sp>
        <p:nvSpPr>
          <p:cNvPr id="29" name="Content Placeholder 28"/>
          <p:cNvSpPr>
            <a:spLocks noGrp="1"/>
          </p:cNvSpPr>
          <p:nvPr>
            <p:ph sz="quarter" idx="15"/>
          </p:nvPr>
        </p:nvSpPr>
        <p:spPr>
          <a:xfrm>
            <a:off x="457201" y="2853531"/>
            <a:ext cx="421574" cy="447809"/>
          </a:xfrm>
        </p:spPr>
        <p:txBody>
          <a:bodyPr/>
          <a:lstStyle/>
          <a:p>
            <a:pPr marL="432" indent="0">
              <a:buNone/>
            </a:pPr>
            <a:r>
              <a:rPr lang="en-US" dirty="0">
                <a:solidFill>
                  <a:schemeClr val="tx2"/>
                </a:solidFill>
              </a:rPr>
              <a:t>A.</a:t>
            </a:r>
            <a:endParaRPr lang="en-IN" dirty="0">
              <a:solidFill>
                <a:schemeClr val="tx2"/>
              </a:solidFill>
            </a:endParaRPr>
          </a:p>
        </p:txBody>
      </p:sp>
      <p:pic>
        <p:nvPicPr>
          <p:cNvPr id="36" name="Content Placeholder 35" descr="A Lewis structure. For long description in Notes pane, press F6."/>
          <p:cNvPicPr>
            <a:picLocks noGrp="1" noChangeAspect="1"/>
          </p:cNvPicPr>
          <p:nvPr>
            <p:ph sz="quarter" idx="16"/>
          </p:nvPr>
        </p:nvPicPr>
        <p:blipFill>
          <a:blip r:embed="rId6"/>
          <a:stretch>
            <a:fillRect/>
          </a:stretch>
        </p:blipFill>
        <p:spPr>
          <a:xfrm>
            <a:off x="1255121" y="2853531"/>
            <a:ext cx="6872450" cy="1296898"/>
          </a:xfrm>
          <a:prstGeom prst="rect">
            <a:avLst/>
          </a:prstGeom>
        </p:spPr>
      </p:pic>
      <p:sp>
        <p:nvSpPr>
          <p:cNvPr id="31" name="Content Placeholder 30"/>
          <p:cNvSpPr>
            <a:spLocks noGrp="1"/>
          </p:cNvSpPr>
          <p:nvPr>
            <p:ph sz="quarter" idx="17"/>
          </p:nvPr>
        </p:nvSpPr>
        <p:spPr>
          <a:xfrm>
            <a:off x="457200" y="4420055"/>
            <a:ext cx="421575" cy="471809"/>
          </a:xfrm>
        </p:spPr>
        <p:txBody>
          <a:bodyPr/>
          <a:lstStyle/>
          <a:p>
            <a:pPr marL="0" indent="0">
              <a:buNone/>
            </a:pPr>
            <a:r>
              <a:rPr lang="en-US" dirty="0">
                <a:solidFill>
                  <a:schemeClr val="tx2"/>
                </a:solidFill>
              </a:rPr>
              <a:t>B.</a:t>
            </a:r>
            <a:endParaRPr lang="en-IN" dirty="0">
              <a:solidFill>
                <a:schemeClr val="tx2"/>
              </a:solidFill>
            </a:endParaRPr>
          </a:p>
        </p:txBody>
      </p:sp>
      <p:pic>
        <p:nvPicPr>
          <p:cNvPr id="37" name="Content Placeholder 36" descr="Bromophenol is a benzene ring where the top carbon is labeled 2. The carbon to the right is 1, and the carbon to the left is 3. C 1 is single bonded to O H, and C 3 is single bonded to B r. The structure is 3-bromophenol "/>
          <p:cNvPicPr>
            <a:picLocks noGrp="1" noChangeAspect="1"/>
          </p:cNvPicPr>
          <p:nvPr>
            <p:ph sz="quarter" idx="18"/>
          </p:nvPr>
        </p:nvPicPr>
        <p:blipFill>
          <a:blip r:embed="rId7"/>
          <a:stretch>
            <a:fillRect/>
          </a:stretch>
        </p:blipFill>
        <p:spPr>
          <a:xfrm>
            <a:off x="1255121" y="4420055"/>
            <a:ext cx="6425741" cy="1347333"/>
          </a:xfrm>
          <a:prstGeom prst="rect">
            <a:avLst/>
          </a:prstGeom>
        </p:spPr>
      </p:pic>
    </p:spTree>
    <p:extLst>
      <p:ext uri="{BB962C8B-B14F-4D97-AF65-F5344CB8AC3E}">
        <p14:creationId xmlns:p14="http://schemas.microsoft.com/office/powerpoint/2010/main" val="83145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Alcohols and Phenols </a:t>
            </a:r>
            <a:r>
              <a:rPr lang="en-US" sz="2000" b="0" dirty="0"/>
              <a:t>(1 of 6)</a:t>
            </a:r>
            <a:endParaRPr lang="en-IN" sz="2000" dirty="0"/>
          </a:p>
        </p:txBody>
      </p:sp>
      <p:sp>
        <p:nvSpPr>
          <p:cNvPr id="3" name="Content Placeholder 2"/>
          <p:cNvSpPr>
            <a:spLocks noGrp="1"/>
          </p:cNvSpPr>
          <p:nvPr>
            <p:ph sz="quarter" idx="13"/>
          </p:nvPr>
        </p:nvSpPr>
        <p:spPr>
          <a:xfrm>
            <a:off x="457200" y="1556327"/>
            <a:ext cx="5468587" cy="2171123"/>
          </a:xfrm>
        </p:spPr>
        <p:txBody>
          <a:bodyPr/>
          <a:lstStyle/>
          <a:p>
            <a:pPr marL="432" indent="0">
              <a:buNone/>
            </a:pPr>
            <a:r>
              <a:rPr lang="en-US" sz="2200" dirty="0"/>
              <a:t>Ethanol (ethyl alcohol)</a:t>
            </a:r>
          </a:p>
          <a:p>
            <a:r>
              <a:rPr lang="en-US" sz="2200" dirty="0"/>
              <a:t>has been known since prehistoric times as an intoxicating product</a:t>
            </a:r>
          </a:p>
          <a:p>
            <a:r>
              <a:rPr lang="en-US" sz="2200" dirty="0"/>
              <a:t>is formed by the fermentation of grains, sugars, and starches</a:t>
            </a:r>
            <a:endParaRPr lang="en-IN" sz="2200" dirty="0"/>
          </a:p>
        </p:txBody>
      </p:sp>
      <p:pic>
        <p:nvPicPr>
          <p:cNvPr id="11" name="Content Placeholder 10" descr="A mug is filled with beer from a tap."/>
          <p:cNvPicPr>
            <a:picLocks noGrp="1" noChangeAspect="1"/>
          </p:cNvPicPr>
          <p:nvPr>
            <p:ph sz="quarter" idx="14"/>
          </p:nvPr>
        </p:nvPicPr>
        <p:blipFill>
          <a:blip r:embed="rId2"/>
          <a:stretch>
            <a:fillRect/>
          </a:stretch>
        </p:blipFill>
        <p:spPr>
          <a:xfrm>
            <a:off x="6449374" y="1556327"/>
            <a:ext cx="2237426" cy="3164098"/>
          </a:xfrm>
          <a:prstGeom prst="rect">
            <a:avLst/>
          </a:prstGeom>
        </p:spPr>
      </p:pic>
      <p:pic>
        <p:nvPicPr>
          <p:cNvPr id="12" name="Content Placeholder 11" descr="C 6 H 12 O 6 is glucose and 2 C H 3, single bond, C H 2, single bond, O H, is ethanol. Glucose yields ethanol plus 2 C O 2 in the presence of fermentation."/>
          <p:cNvPicPr>
            <a:picLocks noGrp="1" noChangeAspect="1"/>
          </p:cNvPicPr>
          <p:nvPr>
            <p:ph sz="quarter" idx="15"/>
          </p:nvPr>
        </p:nvPicPr>
        <p:blipFill>
          <a:blip r:embed="rId3"/>
          <a:stretch>
            <a:fillRect/>
          </a:stretch>
        </p:blipFill>
        <p:spPr>
          <a:xfrm>
            <a:off x="1696026" y="4869100"/>
            <a:ext cx="5755123" cy="1371719"/>
          </a:xfrm>
          <a:prstGeom prst="rect">
            <a:avLst/>
          </a:prstGeom>
        </p:spPr>
      </p:pic>
    </p:spTree>
    <p:extLst>
      <p:ext uri="{BB962C8B-B14F-4D97-AF65-F5344CB8AC3E}">
        <p14:creationId xmlns:p14="http://schemas.microsoft.com/office/powerpoint/2010/main" val="342512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AE6C-6E70-4CED-BC4D-1BF9D52C49E5}"/>
              </a:ext>
            </a:extLst>
          </p:cNvPr>
          <p:cNvSpPr>
            <a:spLocks noGrp="1"/>
          </p:cNvSpPr>
          <p:nvPr>
            <p:ph type="title"/>
          </p:nvPr>
        </p:nvSpPr>
        <p:spPr>
          <a:xfrm>
            <a:off x="457200" y="215371"/>
            <a:ext cx="8382000" cy="1097279"/>
          </a:xfrm>
        </p:spPr>
        <p:txBody>
          <a:bodyPr/>
          <a:lstStyle/>
          <a:p>
            <a:r>
              <a:rPr lang="en-US" sz="3400" dirty="0"/>
              <a:t>Chemistry Link to Health: Alcohols and Phenols </a:t>
            </a:r>
            <a:r>
              <a:rPr lang="en-US" sz="2000" b="0" i="0" u="none" strike="noStrike" cap="none" baseline="0" dirty="0">
                <a:solidFill>
                  <a:srgbClr val="007FA3"/>
                </a:solidFill>
                <a:effectLst/>
                <a:latin typeface="+mj-lt"/>
                <a:ea typeface="Times New Roman"/>
                <a:cs typeface="Times New Roman"/>
                <a:sym typeface="Times New Roman"/>
              </a:rPr>
              <a:t>(2 of 6)</a:t>
            </a:r>
            <a:endParaRPr lang="en-IN" sz="2000" b="0" baseline="0" dirty="0"/>
          </a:p>
        </p:txBody>
      </p:sp>
      <p:sp>
        <p:nvSpPr>
          <p:cNvPr id="3" name="Content Placeholder 2">
            <a:extLst>
              <a:ext uri="{FF2B5EF4-FFF2-40B4-BE49-F238E27FC236}">
                <a16:creationId xmlns:a16="http://schemas.microsoft.com/office/drawing/2014/main" id="{9A4BC19A-5D2C-4734-818C-548660E0D622}"/>
              </a:ext>
            </a:extLst>
          </p:cNvPr>
          <p:cNvSpPr>
            <a:spLocks noGrp="1"/>
          </p:cNvSpPr>
          <p:nvPr>
            <p:ph sz="quarter" idx="13"/>
          </p:nvPr>
        </p:nvSpPr>
        <p:spPr>
          <a:xfrm>
            <a:off x="457199" y="1556327"/>
            <a:ext cx="8229601" cy="2336800"/>
          </a:xfrm>
        </p:spPr>
        <p:txBody>
          <a:bodyPr/>
          <a:lstStyle/>
          <a:p>
            <a:pPr marL="432" indent="0">
              <a:buNone/>
            </a:pPr>
            <a:r>
              <a:rPr lang="en-US" dirty="0"/>
              <a:t>Ethanol (ethyl alcohol)</a:t>
            </a:r>
          </a:p>
          <a:p>
            <a:r>
              <a:rPr lang="en-US" dirty="0"/>
              <a:t>is produced by reacting ethene and water at high temperatures and pressures for commercial use</a:t>
            </a:r>
          </a:p>
          <a:p>
            <a:r>
              <a:rPr lang="en-US" dirty="0"/>
              <a:t>is used as a solvent for perfumes, varnishes, and some medicines, such as tincture of iodine</a:t>
            </a:r>
          </a:p>
        </p:txBody>
      </p:sp>
      <p:graphicFrame>
        <p:nvGraphicFramePr>
          <p:cNvPr id="5" name="Object 4" descr="C H 2, double bond, C H 2 plus H 2 O, here C H 2 is labelled as Ethene which yields C H 3, single bond, C H 2, single bond, O H is labelled as alcohol">
            <a:extLst>
              <a:ext uri="{FF2B5EF4-FFF2-40B4-BE49-F238E27FC236}">
                <a16:creationId xmlns:a16="http://schemas.microsoft.com/office/drawing/2014/main" id="{D20D8B96-5285-476E-A454-C239282DF787}"/>
              </a:ext>
            </a:extLst>
          </p:cNvPr>
          <p:cNvGraphicFramePr>
            <a:graphicFrameLocks noChangeAspect="1"/>
          </p:cNvGraphicFramePr>
          <p:nvPr>
            <p:extLst>
              <p:ext uri="{D42A27DB-BD31-4B8C-83A1-F6EECF244321}">
                <p14:modId xmlns:p14="http://schemas.microsoft.com/office/powerpoint/2010/main" val="3141874981"/>
              </p:ext>
            </p:extLst>
          </p:nvPr>
        </p:nvGraphicFramePr>
        <p:xfrm>
          <a:off x="1230948" y="4438968"/>
          <a:ext cx="6272530" cy="656590"/>
        </p:xfrm>
        <a:graphic>
          <a:graphicData uri="http://schemas.openxmlformats.org/presentationml/2006/ole">
            <mc:AlternateContent xmlns:mc="http://schemas.openxmlformats.org/markup-compatibility/2006">
              <mc:Choice xmlns:v="urn:schemas-microsoft-com:vml" Requires="v">
                <p:oleObj spid="_x0000_s9223" name="Equation" r:id="rId3" imgW="5702040" imgH="596880" progId="Equation.DSMT4">
                  <p:embed/>
                </p:oleObj>
              </mc:Choice>
              <mc:Fallback>
                <p:oleObj name="Equation" r:id="rId3" imgW="5702040" imgH="596880" progId="Equation.DSMT4">
                  <p:embed/>
                  <p:pic>
                    <p:nvPicPr>
                      <p:cNvPr id="5" name="Object 4">
                        <a:extLst>
                          <a:ext uri="{FF2B5EF4-FFF2-40B4-BE49-F238E27FC236}">
                            <a16:creationId xmlns:a16="http://schemas.microsoft.com/office/drawing/2014/main" id="{D20D8B96-5285-476E-A454-C239282DF787}"/>
                          </a:ext>
                        </a:extLst>
                      </p:cNvPr>
                      <p:cNvPicPr/>
                      <p:nvPr/>
                    </p:nvPicPr>
                    <p:blipFill>
                      <a:blip r:embed="rId4"/>
                      <a:stretch>
                        <a:fillRect/>
                      </a:stretch>
                    </p:blipFill>
                    <p:spPr>
                      <a:xfrm>
                        <a:off x="1230948" y="4438968"/>
                        <a:ext cx="6272530" cy="656590"/>
                      </a:xfrm>
                      <a:prstGeom prst="rect">
                        <a:avLst/>
                      </a:prstGeom>
                    </p:spPr>
                  </p:pic>
                </p:oleObj>
              </mc:Fallback>
            </mc:AlternateContent>
          </a:graphicData>
        </a:graphic>
      </p:graphicFrame>
    </p:spTree>
    <p:extLst>
      <p:ext uri="{BB962C8B-B14F-4D97-AF65-F5344CB8AC3E}">
        <p14:creationId xmlns:p14="http://schemas.microsoft.com/office/powerpoint/2010/main" val="265345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Alcohols and Phenols </a:t>
            </a:r>
            <a:r>
              <a:rPr lang="en-US" sz="2000" b="0" dirty="0"/>
              <a:t>(3 of 6)</a:t>
            </a:r>
            <a:endParaRPr lang="en-IN" sz="2000" dirty="0"/>
          </a:p>
        </p:txBody>
      </p:sp>
      <p:sp>
        <p:nvSpPr>
          <p:cNvPr id="3" name="Content Placeholder 2"/>
          <p:cNvSpPr>
            <a:spLocks noGrp="1"/>
          </p:cNvSpPr>
          <p:nvPr>
            <p:ph sz="quarter" idx="13"/>
          </p:nvPr>
        </p:nvSpPr>
        <p:spPr>
          <a:xfrm>
            <a:off x="457200" y="1556327"/>
            <a:ext cx="4400238" cy="2326904"/>
          </a:xfrm>
        </p:spPr>
        <p:txBody>
          <a:bodyPr/>
          <a:lstStyle/>
          <a:p>
            <a:pPr marL="432" indent="0">
              <a:buNone/>
            </a:pPr>
            <a:r>
              <a:rPr lang="en-US" sz="2400" dirty="0"/>
              <a:t>1,2,3-Propanetriol (glycerol)</a:t>
            </a:r>
          </a:p>
          <a:p>
            <a:r>
              <a:rPr lang="en-US" sz="2400" dirty="0"/>
              <a:t>is a </a:t>
            </a:r>
            <a:r>
              <a:rPr lang="en-US" sz="2400" dirty="0" err="1"/>
              <a:t>trihydroxy</a:t>
            </a:r>
            <a:r>
              <a:rPr lang="en-US" sz="2400" dirty="0"/>
              <a:t> alcohol</a:t>
            </a:r>
          </a:p>
          <a:p>
            <a:r>
              <a:rPr lang="en-US" sz="2400" dirty="0"/>
              <a:t>is a viscous liquid obtained from oils and fats during the production of soaps</a:t>
            </a:r>
            <a:endParaRPr lang="en-IN" sz="2400" dirty="0"/>
          </a:p>
        </p:txBody>
      </p:sp>
      <p:pic>
        <p:nvPicPr>
          <p:cNvPr id="12" name="Content Placeholder 11" descr="C H 2, single bond, C H, single bond, C H 2. Each C is single bonded to O H above."/>
          <p:cNvPicPr>
            <a:picLocks noGrp="1" noChangeAspect="1"/>
          </p:cNvPicPr>
          <p:nvPr>
            <p:ph sz="quarter" idx="17"/>
          </p:nvPr>
        </p:nvPicPr>
        <p:blipFill>
          <a:blip r:embed="rId3"/>
          <a:stretch>
            <a:fillRect/>
          </a:stretch>
        </p:blipFill>
        <p:spPr>
          <a:xfrm>
            <a:off x="5550263" y="1616307"/>
            <a:ext cx="3139712" cy="1103472"/>
          </a:xfrm>
          <a:prstGeom prst="rect">
            <a:avLst/>
          </a:prstGeom>
        </p:spPr>
      </p:pic>
      <p:sp>
        <p:nvSpPr>
          <p:cNvPr id="4" name="Content Placeholder 3"/>
          <p:cNvSpPr>
            <a:spLocks noGrp="1"/>
          </p:cNvSpPr>
          <p:nvPr>
            <p:ph sz="quarter" idx="14"/>
          </p:nvPr>
        </p:nvSpPr>
        <p:spPr>
          <a:xfrm>
            <a:off x="457200" y="4013860"/>
            <a:ext cx="2428504" cy="427511"/>
          </a:xfrm>
        </p:spPr>
        <p:txBody>
          <a:bodyPr/>
          <a:lstStyle/>
          <a:p>
            <a:r>
              <a:rPr lang="en-IN" sz="2400" dirty="0"/>
              <a:t>has three polar</a:t>
            </a:r>
          </a:p>
        </p:txBody>
      </p:sp>
      <p:graphicFrame>
        <p:nvGraphicFramePr>
          <p:cNvPr id="11" name="Object 10" descr="single bond O H groups">
            <a:extLst>
              <a:ext uri="{FF2B5EF4-FFF2-40B4-BE49-F238E27FC236}">
                <a16:creationId xmlns:a16="http://schemas.microsoft.com/office/drawing/2014/main" id="{5CB0413B-B72E-4089-920A-6A03CFD42E0E}"/>
              </a:ext>
            </a:extLst>
          </p:cNvPr>
          <p:cNvGraphicFramePr>
            <a:graphicFrameLocks noChangeAspect="1"/>
          </p:cNvGraphicFramePr>
          <p:nvPr>
            <p:extLst>
              <p:ext uri="{D42A27DB-BD31-4B8C-83A1-F6EECF244321}">
                <p14:modId xmlns:p14="http://schemas.microsoft.com/office/powerpoint/2010/main" val="2847939905"/>
              </p:ext>
            </p:extLst>
          </p:nvPr>
        </p:nvGraphicFramePr>
        <p:xfrm>
          <a:off x="2978601" y="4051753"/>
          <a:ext cx="1785938" cy="323850"/>
        </p:xfrm>
        <a:graphic>
          <a:graphicData uri="http://schemas.openxmlformats.org/presentationml/2006/ole">
            <mc:AlternateContent xmlns:mc="http://schemas.openxmlformats.org/markup-compatibility/2006">
              <mc:Choice xmlns:v="urn:schemas-microsoft-com:vml" Requires="v">
                <p:oleObj spid="_x0000_s10247" name="Equation" r:id="rId4" imgW="1968480" imgH="355320" progId="Equation.DSMT4">
                  <p:embed/>
                </p:oleObj>
              </mc:Choice>
              <mc:Fallback>
                <p:oleObj name="Equation" r:id="rId4" imgW="1968480" imgH="355320" progId="Equation.DSMT4">
                  <p:embed/>
                  <p:pic>
                    <p:nvPicPr>
                      <p:cNvPr id="13" name="Object 12" descr="single bond O H groups">
                        <a:extLst>
                          <a:ext uri="{FF2B5EF4-FFF2-40B4-BE49-F238E27FC236}">
                            <a16:creationId xmlns:a16="http://schemas.microsoft.com/office/drawing/2014/main" id="{5CB0413B-B72E-4089-920A-6A03CFD42E0E}"/>
                          </a:ext>
                        </a:extLst>
                      </p:cNvPr>
                      <p:cNvPicPr/>
                      <p:nvPr/>
                    </p:nvPicPr>
                    <p:blipFill>
                      <a:blip r:embed="rId5"/>
                      <a:stretch>
                        <a:fillRect/>
                      </a:stretch>
                    </p:blipFill>
                    <p:spPr>
                      <a:xfrm>
                        <a:off x="2978601" y="4051753"/>
                        <a:ext cx="1785938" cy="323850"/>
                      </a:xfrm>
                      <a:prstGeom prst="rect">
                        <a:avLst/>
                      </a:prstGeom>
                    </p:spPr>
                  </p:pic>
                </p:oleObj>
              </mc:Fallback>
            </mc:AlternateContent>
          </a:graphicData>
        </a:graphic>
      </p:graphicFrame>
      <p:sp>
        <p:nvSpPr>
          <p:cNvPr id="5" name="Content Placeholder 4"/>
          <p:cNvSpPr>
            <a:spLocks noGrp="1"/>
          </p:cNvSpPr>
          <p:nvPr>
            <p:ph sz="quarter" idx="15"/>
          </p:nvPr>
        </p:nvSpPr>
        <p:spPr>
          <a:xfrm>
            <a:off x="4857437" y="4013860"/>
            <a:ext cx="3621546" cy="427511"/>
          </a:xfrm>
        </p:spPr>
        <p:txBody>
          <a:bodyPr/>
          <a:lstStyle/>
          <a:p>
            <a:pPr marL="432" indent="0">
              <a:buNone/>
            </a:pPr>
            <a:r>
              <a:rPr lang="en-US" dirty="0"/>
              <a:t>that account for its strong</a:t>
            </a:r>
            <a:endParaRPr lang="en-IN" dirty="0"/>
          </a:p>
        </p:txBody>
      </p:sp>
      <p:sp>
        <p:nvSpPr>
          <p:cNvPr id="6" name="Content Placeholder 5"/>
          <p:cNvSpPr>
            <a:spLocks noGrp="1"/>
          </p:cNvSpPr>
          <p:nvPr>
            <p:ph sz="quarter" idx="16"/>
          </p:nvPr>
        </p:nvSpPr>
        <p:spPr>
          <a:xfrm>
            <a:off x="457200" y="4609893"/>
            <a:ext cx="8232775" cy="1363394"/>
          </a:xfrm>
        </p:spPr>
        <p:txBody>
          <a:bodyPr/>
          <a:lstStyle/>
          <a:p>
            <a:pPr marL="255600" indent="0">
              <a:buNone/>
            </a:pPr>
            <a:r>
              <a:rPr lang="en-US" dirty="0"/>
              <a:t>attraction to water molecules</a:t>
            </a:r>
          </a:p>
          <a:p>
            <a:r>
              <a:rPr lang="en-US" dirty="0"/>
              <a:t>is used as a skin softener in products such as skin lotions, cosmetics, shaving creams, and liquid soaps</a:t>
            </a:r>
            <a:endParaRPr lang="en-IN" dirty="0"/>
          </a:p>
        </p:txBody>
      </p:sp>
    </p:spTree>
    <p:extLst>
      <p:ext uri="{BB962C8B-B14F-4D97-AF65-F5344CB8AC3E}">
        <p14:creationId xmlns:p14="http://schemas.microsoft.com/office/powerpoint/2010/main" val="119199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C51D-2914-4E46-87FE-AA6E904B6CC1}"/>
              </a:ext>
            </a:extLst>
          </p:cNvPr>
          <p:cNvSpPr>
            <a:spLocks noGrp="1"/>
          </p:cNvSpPr>
          <p:nvPr>
            <p:ph type="title"/>
          </p:nvPr>
        </p:nvSpPr>
        <p:spPr/>
        <p:txBody>
          <a:bodyPr/>
          <a:lstStyle/>
          <a:p>
            <a:r>
              <a:rPr lang="en-US" sz="3400" dirty="0"/>
              <a:t>Alcohols, Thiols, Ethers, Aldehydes, and Ketones</a:t>
            </a:r>
            <a:endParaRPr lang="en-IN" sz="3400" dirty="0"/>
          </a:p>
        </p:txBody>
      </p:sp>
      <p:sp>
        <p:nvSpPr>
          <p:cNvPr id="3" name="Content Placeholder 2">
            <a:extLst>
              <a:ext uri="{FF2B5EF4-FFF2-40B4-BE49-F238E27FC236}">
                <a16:creationId xmlns:a16="http://schemas.microsoft.com/office/drawing/2014/main" id="{86DE73BD-30B5-46EE-B5D6-F676694EDFF7}"/>
              </a:ext>
            </a:extLst>
          </p:cNvPr>
          <p:cNvSpPr>
            <a:spLocks noGrp="1"/>
          </p:cNvSpPr>
          <p:nvPr>
            <p:ph sz="quarter" idx="13"/>
          </p:nvPr>
        </p:nvSpPr>
        <p:spPr>
          <a:xfrm>
            <a:off x="457200" y="1556326"/>
            <a:ext cx="3136900" cy="3549073"/>
          </a:xfrm>
        </p:spPr>
        <p:txBody>
          <a:bodyPr/>
          <a:lstStyle/>
          <a:p>
            <a:pPr marL="432" indent="0">
              <a:buNone/>
            </a:pPr>
            <a:r>
              <a:rPr lang="en-US" dirty="0"/>
              <a:t>A dermatology nurse performs many of the duties of dermatologists, including treating skin conditions, assisting in surgeries, performing biopsies and excisions, writing prescriptions, freezing skin lesions, and screening patients for skin cancer.</a:t>
            </a:r>
            <a:endParaRPr lang="en-IN" dirty="0"/>
          </a:p>
        </p:txBody>
      </p:sp>
      <p:pic>
        <p:nvPicPr>
          <p:cNvPr id="6" name="Content Placeholder 5" descr="A dermatology healthcare provider treats the skin of a patient."/>
          <p:cNvPicPr>
            <a:picLocks noGrp="1" noChangeAspect="1"/>
          </p:cNvPicPr>
          <p:nvPr>
            <p:ph sz="quarter" idx="14"/>
          </p:nvPr>
        </p:nvPicPr>
        <p:blipFill>
          <a:blip r:embed="rId2"/>
          <a:stretch>
            <a:fillRect/>
          </a:stretch>
        </p:blipFill>
        <p:spPr>
          <a:xfrm>
            <a:off x="4734844" y="1964916"/>
            <a:ext cx="3627434" cy="3621338"/>
          </a:xfrm>
          <a:prstGeom prst="rect">
            <a:avLst/>
          </a:prstGeom>
        </p:spPr>
      </p:pic>
    </p:spTree>
    <p:extLst>
      <p:ext uri="{BB962C8B-B14F-4D97-AF65-F5344CB8AC3E}">
        <p14:creationId xmlns:p14="http://schemas.microsoft.com/office/powerpoint/2010/main" val="43446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Alcohols and Phenols </a:t>
            </a:r>
            <a:r>
              <a:rPr lang="en-US" sz="2000" b="0" dirty="0"/>
              <a:t>(4 of 6)</a:t>
            </a:r>
            <a:endParaRPr lang="en-IN" sz="2000" dirty="0"/>
          </a:p>
        </p:txBody>
      </p:sp>
      <p:sp>
        <p:nvSpPr>
          <p:cNvPr id="3" name="Content Placeholder 2"/>
          <p:cNvSpPr>
            <a:spLocks noGrp="1"/>
          </p:cNvSpPr>
          <p:nvPr>
            <p:ph sz="quarter" idx="13"/>
          </p:nvPr>
        </p:nvSpPr>
        <p:spPr>
          <a:xfrm>
            <a:off x="457201" y="1556328"/>
            <a:ext cx="4471059" cy="2991922"/>
          </a:xfrm>
        </p:spPr>
        <p:txBody>
          <a:bodyPr/>
          <a:lstStyle/>
          <a:p>
            <a:pPr marL="432" indent="0">
              <a:buNone/>
            </a:pPr>
            <a:r>
              <a:rPr lang="en-US" sz="2200" dirty="0"/>
              <a:t>Ethylene glycol is used</a:t>
            </a:r>
          </a:p>
          <a:p>
            <a:r>
              <a:rPr lang="en-US" sz="2200" dirty="0"/>
              <a:t>as an antifreeze in heating and cooling systems</a:t>
            </a:r>
          </a:p>
          <a:p>
            <a:r>
              <a:rPr lang="en-US" sz="2200" dirty="0"/>
              <a:t>as a solvent for paints, inks, and plastics</a:t>
            </a:r>
          </a:p>
          <a:p>
            <a:r>
              <a:rPr lang="en-US" sz="2200" dirty="0"/>
              <a:t>in the production of synthetic fibers such as Dacron</a:t>
            </a:r>
          </a:p>
        </p:txBody>
      </p:sp>
      <p:pic>
        <p:nvPicPr>
          <p:cNvPr id="11" name="Content Placeholder 10" descr="C, single bond, C. Each C is single bonded to O H and 2 H atoms."/>
          <p:cNvPicPr>
            <a:picLocks noGrp="1" noChangeAspect="1"/>
          </p:cNvPicPr>
          <p:nvPr>
            <p:ph sz="quarter" idx="15"/>
          </p:nvPr>
        </p:nvPicPr>
        <p:blipFill>
          <a:blip r:embed="rId2"/>
          <a:stretch>
            <a:fillRect/>
          </a:stretch>
        </p:blipFill>
        <p:spPr>
          <a:xfrm>
            <a:off x="6000702" y="2013981"/>
            <a:ext cx="2347163" cy="1493649"/>
          </a:xfrm>
          <a:prstGeom prst="rect">
            <a:avLst/>
          </a:prstGeom>
        </p:spPr>
      </p:pic>
      <p:sp>
        <p:nvSpPr>
          <p:cNvPr id="4" name="Content Placeholder 3"/>
          <p:cNvSpPr>
            <a:spLocks noGrp="1"/>
          </p:cNvSpPr>
          <p:nvPr>
            <p:ph sz="quarter" idx="14"/>
          </p:nvPr>
        </p:nvSpPr>
        <p:spPr>
          <a:xfrm>
            <a:off x="457200" y="4791927"/>
            <a:ext cx="8437418" cy="1490119"/>
          </a:xfrm>
        </p:spPr>
        <p:txBody>
          <a:bodyPr/>
          <a:lstStyle/>
          <a:p>
            <a:pPr marL="432" indent="0">
              <a:buNone/>
            </a:pPr>
            <a:r>
              <a:rPr lang="en-US" sz="2200" dirty="0"/>
              <a:t>Because its sweet taste is attractive to pets and children, ethylene glycol must be carefully stored. If ingested, it is oxidized to oxalic acid and forms insoluble salts in the kidneys that cause renal damage. It is therefore considered to be extremely toxic.</a:t>
            </a:r>
          </a:p>
        </p:txBody>
      </p:sp>
    </p:spTree>
    <p:extLst>
      <p:ext uri="{BB962C8B-B14F-4D97-AF65-F5344CB8AC3E}">
        <p14:creationId xmlns:p14="http://schemas.microsoft.com/office/powerpoint/2010/main" val="397793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Alcohols and Phenols </a:t>
            </a:r>
            <a:r>
              <a:rPr lang="en-US" sz="2000" b="0" dirty="0"/>
              <a:t>(5 of 6)</a:t>
            </a:r>
            <a:endParaRPr lang="en-IN" sz="2000" dirty="0"/>
          </a:p>
        </p:txBody>
      </p:sp>
      <p:sp>
        <p:nvSpPr>
          <p:cNvPr id="3" name="Content Placeholder 2"/>
          <p:cNvSpPr>
            <a:spLocks noGrp="1"/>
          </p:cNvSpPr>
          <p:nvPr>
            <p:ph sz="quarter" idx="13"/>
          </p:nvPr>
        </p:nvSpPr>
        <p:spPr>
          <a:xfrm>
            <a:off x="457199" y="1556327"/>
            <a:ext cx="8247414" cy="2457533"/>
          </a:xfrm>
        </p:spPr>
        <p:txBody>
          <a:bodyPr/>
          <a:lstStyle/>
          <a:p>
            <a:r>
              <a:rPr lang="en-US" sz="2400" dirty="0" err="1"/>
              <a:t>Bisphenol</a:t>
            </a:r>
            <a:r>
              <a:rPr lang="en-US" sz="2400" dirty="0"/>
              <a:t> A (B</a:t>
            </a:r>
            <a:r>
              <a:rPr lang="en-US" sz="200" dirty="0"/>
              <a:t> </a:t>
            </a:r>
            <a:r>
              <a:rPr lang="en-US" sz="2400" dirty="0"/>
              <a:t>P</a:t>
            </a:r>
            <a:r>
              <a:rPr lang="en-US" sz="200" dirty="0"/>
              <a:t> </a:t>
            </a:r>
            <a:r>
              <a:rPr lang="en-US" sz="2400" dirty="0"/>
              <a:t>A) is used to make polycarbonate, a clear plastic that is used to manufacture beverage bottles, including baby bottles.</a:t>
            </a:r>
          </a:p>
          <a:p>
            <a:r>
              <a:rPr lang="en-US" sz="2400" dirty="0"/>
              <a:t>Washing polycarbonate bottles with certain detergents or at high temperatures disrupts the polymer, causing small amounts of B</a:t>
            </a:r>
            <a:r>
              <a:rPr lang="en-US" sz="200" dirty="0"/>
              <a:t> </a:t>
            </a:r>
            <a:r>
              <a:rPr lang="en-US" sz="2400" dirty="0"/>
              <a:t>P</a:t>
            </a:r>
            <a:r>
              <a:rPr lang="en-US" sz="200" dirty="0"/>
              <a:t> </a:t>
            </a:r>
            <a:r>
              <a:rPr lang="en-US" sz="2400" dirty="0"/>
              <a:t>A to leach from the bottles.</a:t>
            </a:r>
          </a:p>
        </p:txBody>
      </p:sp>
      <p:pic>
        <p:nvPicPr>
          <p:cNvPr id="11" name="Content Placeholder 10" descr="Each benzene ring also connects to a hydroxyl group, on the side opposite the carbon atom. This structure is named bisphenol A, or B P A."/>
          <p:cNvPicPr>
            <a:picLocks noGrp="1" noChangeAspect="1"/>
          </p:cNvPicPr>
          <p:nvPr>
            <p:ph sz="quarter" idx="14"/>
          </p:nvPr>
        </p:nvPicPr>
        <p:blipFill>
          <a:blip r:embed="rId2"/>
          <a:stretch>
            <a:fillRect/>
          </a:stretch>
        </p:blipFill>
        <p:spPr>
          <a:xfrm>
            <a:off x="2096809" y="4566984"/>
            <a:ext cx="4950381" cy="1438781"/>
          </a:xfrm>
          <a:prstGeom prst="rect">
            <a:avLst/>
          </a:prstGeom>
        </p:spPr>
      </p:pic>
    </p:spTree>
    <p:extLst>
      <p:ext uri="{BB962C8B-B14F-4D97-AF65-F5344CB8AC3E}">
        <p14:creationId xmlns:p14="http://schemas.microsoft.com/office/powerpoint/2010/main" val="1384813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Alcohols and Phenols </a:t>
            </a:r>
            <a:r>
              <a:rPr lang="en-US" sz="2000" b="0" dirty="0"/>
              <a:t>(6 of 6)</a:t>
            </a:r>
            <a:endParaRPr lang="en-IN" sz="2000" dirty="0"/>
          </a:p>
        </p:txBody>
      </p:sp>
      <p:pic>
        <p:nvPicPr>
          <p:cNvPr id="11" name="Content Placeholder 10" descr="Common spices contain phenols. For long description in Notes pane, press F6."/>
          <p:cNvPicPr>
            <a:picLocks noGrp="1" noChangeAspect="1"/>
          </p:cNvPicPr>
          <p:nvPr>
            <p:ph sz="quarter" idx="13"/>
          </p:nvPr>
        </p:nvPicPr>
        <p:blipFill>
          <a:blip r:embed="rId3"/>
          <a:stretch>
            <a:fillRect/>
          </a:stretch>
        </p:blipFill>
        <p:spPr>
          <a:xfrm>
            <a:off x="883600" y="1592263"/>
            <a:ext cx="7376799" cy="3487214"/>
          </a:xfrm>
          <a:prstGeom prst="rect">
            <a:avLst/>
          </a:prstGeom>
        </p:spPr>
      </p:pic>
      <p:sp>
        <p:nvSpPr>
          <p:cNvPr id="4" name="Content Placeholder 3"/>
          <p:cNvSpPr>
            <a:spLocks noGrp="1"/>
          </p:cNvSpPr>
          <p:nvPr>
            <p:ph sz="quarter" idx="14"/>
          </p:nvPr>
        </p:nvSpPr>
        <p:spPr>
          <a:xfrm>
            <a:off x="457200" y="5415148"/>
            <a:ext cx="8229600" cy="819396"/>
          </a:xfrm>
        </p:spPr>
        <p:txBody>
          <a:bodyPr/>
          <a:lstStyle/>
          <a:p>
            <a:pPr marL="432" indent="0">
              <a:buNone/>
            </a:pPr>
            <a:r>
              <a:rPr lang="en-US" sz="2400" dirty="0"/>
              <a:t>Phenols found in essential oils of plants produce the odor or flavor of the plant.</a:t>
            </a:r>
          </a:p>
        </p:txBody>
      </p:sp>
    </p:spTree>
    <p:extLst>
      <p:ext uri="{BB962C8B-B14F-4D97-AF65-F5344CB8AC3E}">
        <p14:creationId xmlns:p14="http://schemas.microsoft.com/office/powerpoint/2010/main" val="558573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Thiols</a:t>
            </a:r>
          </a:p>
        </p:txBody>
      </p:sp>
      <p:sp>
        <p:nvSpPr>
          <p:cNvPr id="3" name="Content Placeholder 2"/>
          <p:cNvSpPr>
            <a:spLocks noGrp="1"/>
          </p:cNvSpPr>
          <p:nvPr>
            <p:ph sz="quarter" idx="13"/>
          </p:nvPr>
        </p:nvSpPr>
        <p:spPr>
          <a:xfrm>
            <a:off x="457200" y="1556327"/>
            <a:ext cx="2214748" cy="1471881"/>
          </a:xfrm>
        </p:spPr>
        <p:txBody>
          <a:bodyPr/>
          <a:lstStyle/>
          <a:p>
            <a:pPr marL="432" indent="0">
              <a:buNone/>
            </a:pPr>
            <a:r>
              <a:rPr lang="en-IN" sz="2200" b="1" dirty="0"/>
              <a:t>Thiols</a:t>
            </a:r>
          </a:p>
          <a:p>
            <a:r>
              <a:rPr lang="en-IN" sz="2200" dirty="0"/>
              <a:t>contain </a:t>
            </a:r>
            <a:r>
              <a:rPr lang="en-IN" sz="2200" dirty="0" err="1"/>
              <a:t>sulfur</a:t>
            </a:r>
            <a:endParaRPr lang="en-IN" sz="2200" dirty="0"/>
          </a:p>
          <a:p>
            <a:r>
              <a:rPr lang="en-US" sz="2200" dirty="0"/>
              <a:t>contain a thiol</a:t>
            </a:r>
            <a:endParaRPr lang="en-IN" sz="2200" dirty="0"/>
          </a:p>
        </p:txBody>
      </p:sp>
      <p:graphicFrame>
        <p:nvGraphicFramePr>
          <p:cNvPr id="11" name="Object 10" descr="single bond S H group">
            <a:extLst>
              <a:ext uri="{FF2B5EF4-FFF2-40B4-BE49-F238E27FC236}">
                <a16:creationId xmlns:a16="http://schemas.microsoft.com/office/drawing/2014/main" id="{0E415FCB-6DB4-41DC-9DCC-2450AB6AD4C4}"/>
              </a:ext>
            </a:extLst>
          </p:cNvPr>
          <p:cNvGraphicFramePr>
            <a:graphicFrameLocks noChangeAspect="1"/>
          </p:cNvGraphicFramePr>
          <p:nvPr>
            <p:extLst>
              <p:ext uri="{D42A27DB-BD31-4B8C-83A1-F6EECF244321}">
                <p14:modId xmlns:p14="http://schemas.microsoft.com/office/powerpoint/2010/main" val="3948759859"/>
              </p:ext>
            </p:extLst>
          </p:nvPr>
        </p:nvGraphicFramePr>
        <p:xfrm>
          <a:off x="2726072" y="2587915"/>
          <a:ext cx="1687080" cy="357909"/>
        </p:xfrm>
        <a:graphic>
          <a:graphicData uri="http://schemas.openxmlformats.org/presentationml/2006/ole">
            <mc:AlternateContent xmlns:mc="http://schemas.openxmlformats.org/markup-compatibility/2006">
              <mc:Choice xmlns:v="urn:schemas-microsoft-com:vml" Requires="v">
                <p:oleObj spid="_x0000_s11271" name="Equation" r:id="rId3" imgW="2044440" imgH="431640" progId="Equation.DSMT4">
                  <p:embed/>
                </p:oleObj>
              </mc:Choice>
              <mc:Fallback>
                <p:oleObj name="Equation" r:id="rId3" imgW="2044440" imgH="431640" progId="Equation.DSMT4">
                  <p:embed/>
                  <p:pic>
                    <p:nvPicPr>
                      <p:cNvPr id="9" name="Object 8" descr="single bond S H group">
                        <a:extLst>
                          <a:ext uri="{FF2B5EF4-FFF2-40B4-BE49-F238E27FC236}">
                            <a16:creationId xmlns:a16="http://schemas.microsoft.com/office/drawing/2014/main" id="{0E415FCB-6DB4-41DC-9DCC-2450AB6AD4C4}"/>
                          </a:ext>
                        </a:extLst>
                      </p:cNvPr>
                      <p:cNvPicPr/>
                      <p:nvPr/>
                    </p:nvPicPr>
                    <p:blipFill>
                      <a:blip r:embed="rId4"/>
                      <a:stretch>
                        <a:fillRect/>
                      </a:stretch>
                    </p:blipFill>
                    <p:spPr>
                      <a:xfrm>
                        <a:off x="2726072" y="2587915"/>
                        <a:ext cx="1687080" cy="357909"/>
                      </a:xfrm>
                      <a:prstGeom prst="rect">
                        <a:avLst/>
                      </a:prstGeom>
                    </p:spPr>
                  </p:pic>
                </p:oleObj>
              </mc:Fallback>
            </mc:AlternateContent>
          </a:graphicData>
        </a:graphic>
      </p:graphicFrame>
      <p:sp>
        <p:nvSpPr>
          <p:cNvPr id="4" name="Content Placeholder 3"/>
          <p:cNvSpPr>
            <a:spLocks noGrp="1"/>
          </p:cNvSpPr>
          <p:nvPr>
            <p:ph sz="quarter" idx="14"/>
          </p:nvPr>
        </p:nvSpPr>
        <p:spPr>
          <a:xfrm>
            <a:off x="457200" y="3095626"/>
            <a:ext cx="4055423" cy="2521404"/>
          </a:xfrm>
        </p:spPr>
        <p:txBody>
          <a:bodyPr/>
          <a:lstStyle/>
          <a:p>
            <a:r>
              <a:rPr lang="en-US" sz="2200" dirty="0"/>
              <a:t>often have strong and sometimes disagreeable odors</a:t>
            </a:r>
          </a:p>
          <a:p>
            <a:r>
              <a:rPr lang="en-US" sz="2200" dirty="0"/>
              <a:t>are found in cheese, onions, garlic, and oysters</a:t>
            </a:r>
          </a:p>
          <a:p>
            <a:r>
              <a:rPr lang="en-US" sz="2200" dirty="0"/>
              <a:t>are used to detect gas leaks</a:t>
            </a:r>
            <a:endParaRPr lang="en-IN" sz="2200" dirty="0"/>
          </a:p>
        </p:txBody>
      </p:sp>
      <p:pic>
        <p:nvPicPr>
          <p:cNvPr id="12" name="Content Placeholder 11" descr="A skunk, the spray of a skunk contains a mixture of thiols."/>
          <p:cNvPicPr>
            <a:picLocks noGrp="1" noChangeAspect="1"/>
          </p:cNvPicPr>
          <p:nvPr>
            <p:ph sz="quarter" idx="15"/>
          </p:nvPr>
        </p:nvPicPr>
        <p:blipFill>
          <a:blip r:embed="rId5"/>
          <a:stretch>
            <a:fillRect/>
          </a:stretch>
        </p:blipFill>
        <p:spPr>
          <a:xfrm>
            <a:off x="6253836" y="1592263"/>
            <a:ext cx="1603387" cy="2170364"/>
          </a:xfrm>
          <a:prstGeom prst="rect">
            <a:avLst/>
          </a:prstGeom>
        </p:spPr>
      </p:pic>
      <p:pic>
        <p:nvPicPr>
          <p:cNvPr id="13" name="Content Placeholder 12" descr="A thiol group connects to carbon 1 with a single bond. The compound is named trans 2 butene 1 thiol, and is found in skunk spray."/>
          <p:cNvPicPr>
            <a:picLocks noGrp="1" noChangeAspect="1"/>
          </p:cNvPicPr>
          <p:nvPr>
            <p:ph sz="quarter" idx="16"/>
          </p:nvPr>
        </p:nvPicPr>
        <p:blipFill>
          <a:blip r:embed="rId6"/>
          <a:stretch>
            <a:fillRect/>
          </a:stretch>
        </p:blipFill>
        <p:spPr>
          <a:xfrm>
            <a:off x="5958154" y="3935362"/>
            <a:ext cx="2194750" cy="1475360"/>
          </a:xfrm>
          <a:prstGeom prst="rect">
            <a:avLst/>
          </a:prstGeom>
        </p:spPr>
      </p:pic>
      <p:sp>
        <p:nvSpPr>
          <p:cNvPr id="7" name="Content Placeholder 6"/>
          <p:cNvSpPr>
            <a:spLocks noGrp="1"/>
          </p:cNvSpPr>
          <p:nvPr>
            <p:ph sz="quarter" idx="17"/>
          </p:nvPr>
        </p:nvSpPr>
        <p:spPr>
          <a:xfrm>
            <a:off x="5106390" y="5767388"/>
            <a:ext cx="3580410" cy="348404"/>
          </a:xfrm>
        </p:spPr>
        <p:txBody>
          <a:bodyPr/>
          <a:lstStyle/>
          <a:p>
            <a:pPr marL="432" indent="0">
              <a:buNone/>
            </a:pPr>
            <a:r>
              <a:rPr lang="en-IN" sz="1800" b="1" dirty="0"/>
              <a:t>Comp</a:t>
            </a:r>
            <a:r>
              <a:rPr lang="en-IN" sz="1800" dirty="0"/>
              <a:t>: Change “trans” to Roman.</a:t>
            </a:r>
          </a:p>
        </p:txBody>
      </p:sp>
    </p:spTree>
    <p:extLst>
      <p:ext uri="{BB962C8B-B14F-4D97-AF65-F5344CB8AC3E}">
        <p14:creationId xmlns:p14="http://schemas.microsoft.com/office/powerpoint/2010/main" val="3247796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Thiols </a:t>
            </a:r>
            <a:r>
              <a:rPr lang="en-IN" sz="2000" b="0" dirty="0"/>
              <a:t>(1 of 2)</a:t>
            </a:r>
            <a:endParaRPr lang="en-IN" dirty="0"/>
          </a:p>
        </p:txBody>
      </p:sp>
      <p:sp>
        <p:nvSpPr>
          <p:cNvPr id="3" name="Content Placeholder 2"/>
          <p:cNvSpPr>
            <a:spLocks noGrp="1"/>
          </p:cNvSpPr>
          <p:nvPr>
            <p:ph sz="quarter" idx="13"/>
          </p:nvPr>
        </p:nvSpPr>
        <p:spPr>
          <a:xfrm>
            <a:off x="457200" y="1556327"/>
            <a:ext cx="7891153" cy="735611"/>
          </a:xfrm>
        </p:spPr>
        <p:txBody>
          <a:bodyPr/>
          <a:lstStyle/>
          <a:p>
            <a:pPr marL="432" indent="0">
              <a:buNone/>
            </a:pPr>
            <a:r>
              <a:rPr lang="en-US" sz="2200" dirty="0"/>
              <a:t>In the I</a:t>
            </a:r>
            <a:r>
              <a:rPr lang="en-US" sz="100" dirty="0"/>
              <a:t> </a:t>
            </a:r>
            <a:r>
              <a:rPr lang="en-US" sz="2200" dirty="0"/>
              <a:t>U</a:t>
            </a:r>
            <a:r>
              <a:rPr lang="en-US" sz="100" dirty="0"/>
              <a:t> </a:t>
            </a:r>
            <a:r>
              <a:rPr lang="en-US" sz="2200" dirty="0"/>
              <a:t>P</a:t>
            </a:r>
            <a:r>
              <a:rPr lang="en-US" sz="100" dirty="0"/>
              <a:t> </a:t>
            </a:r>
            <a:r>
              <a:rPr lang="en-US" sz="2200" dirty="0"/>
              <a:t>A</a:t>
            </a:r>
            <a:r>
              <a:rPr lang="en-US" sz="100" dirty="0"/>
              <a:t> </a:t>
            </a:r>
            <a:r>
              <a:rPr lang="en-US" sz="2200" dirty="0"/>
              <a:t>C system, thiols are named by adding </a:t>
            </a:r>
            <a:r>
              <a:rPr lang="en-US" sz="2200" b="1" dirty="0"/>
              <a:t>thiol</a:t>
            </a:r>
            <a:r>
              <a:rPr lang="en-US" sz="2200" dirty="0"/>
              <a:t> to the alkane name of the longest carbon chain and numbering the</a:t>
            </a:r>
            <a:endParaRPr lang="en-IN" sz="2200" dirty="0"/>
          </a:p>
        </p:txBody>
      </p:sp>
      <p:sp>
        <p:nvSpPr>
          <p:cNvPr id="4" name="Content Placeholder 3"/>
          <p:cNvSpPr>
            <a:spLocks noGrp="1"/>
          </p:cNvSpPr>
          <p:nvPr>
            <p:ph sz="quarter" idx="14"/>
          </p:nvPr>
        </p:nvSpPr>
        <p:spPr>
          <a:xfrm>
            <a:off x="457200" y="2375065"/>
            <a:ext cx="5100452" cy="391887"/>
          </a:xfrm>
        </p:spPr>
        <p:txBody>
          <a:bodyPr/>
          <a:lstStyle/>
          <a:p>
            <a:pPr marL="432" indent="0">
              <a:buNone/>
            </a:pPr>
            <a:r>
              <a:rPr lang="en-US" sz="2200" dirty="0"/>
              <a:t>carbon chain from the end nearer to the</a:t>
            </a:r>
            <a:endParaRPr lang="en-IN" sz="2200" dirty="0"/>
          </a:p>
        </p:txBody>
      </p:sp>
      <p:graphicFrame>
        <p:nvGraphicFramePr>
          <p:cNvPr id="11" name="Object 10" descr="single bond S H group.">
            <a:extLst>
              <a:ext uri="{FF2B5EF4-FFF2-40B4-BE49-F238E27FC236}">
                <a16:creationId xmlns:a16="http://schemas.microsoft.com/office/drawing/2014/main" id="{8A7A0CC9-710B-458B-971E-D5C8FC89F146}"/>
              </a:ext>
            </a:extLst>
          </p:cNvPr>
          <p:cNvGraphicFramePr>
            <a:graphicFrameLocks noChangeAspect="1"/>
          </p:cNvGraphicFramePr>
          <p:nvPr>
            <p:extLst>
              <p:ext uri="{D42A27DB-BD31-4B8C-83A1-F6EECF244321}">
                <p14:modId xmlns:p14="http://schemas.microsoft.com/office/powerpoint/2010/main" val="4117225538"/>
              </p:ext>
            </p:extLst>
          </p:nvPr>
        </p:nvGraphicFramePr>
        <p:xfrm>
          <a:off x="5661574" y="2426832"/>
          <a:ext cx="1552525" cy="299070"/>
        </p:xfrm>
        <a:graphic>
          <a:graphicData uri="http://schemas.openxmlformats.org/presentationml/2006/ole">
            <mc:AlternateContent xmlns:mc="http://schemas.openxmlformats.org/markup-compatibility/2006">
              <mc:Choice xmlns:v="urn:schemas-microsoft-com:vml" Requires="v">
                <p:oleObj spid="_x0000_s12295" name="Equation" r:id="rId4" imgW="1854000" imgH="355320" progId="Equation.DSMT4">
                  <p:embed/>
                </p:oleObj>
              </mc:Choice>
              <mc:Fallback>
                <p:oleObj name="Equation" r:id="rId4" imgW="1854000" imgH="355320" progId="Equation.DSMT4">
                  <p:embed/>
                  <p:pic>
                    <p:nvPicPr>
                      <p:cNvPr id="5" name="Object 4" descr="single bond S H group.">
                        <a:extLst>
                          <a:ext uri="{FF2B5EF4-FFF2-40B4-BE49-F238E27FC236}">
                            <a16:creationId xmlns:a16="http://schemas.microsoft.com/office/drawing/2014/main" id="{8A7A0CC9-710B-458B-971E-D5C8FC89F146}"/>
                          </a:ext>
                        </a:extLst>
                      </p:cNvPr>
                      <p:cNvPicPr/>
                      <p:nvPr/>
                    </p:nvPicPr>
                    <p:blipFill>
                      <a:blip r:embed="rId5"/>
                      <a:stretch>
                        <a:fillRect/>
                      </a:stretch>
                    </p:blipFill>
                    <p:spPr>
                      <a:xfrm>
                        <a:off x="5661574" y="2426832"/>
                        <a:ext cx="1552525" cy="299070"/>
                      </a:xfrm>
                      <a:prstGeom prst="rect">
                        <a:avLst/>
                      </a:prstGeom>
                    </p:spPr>
                  </p:pic>
                </p:oleObj>
              </mc:Fallback>
            </mc:AlternateContent>
          </a:graphicData>
        </a:graphic>
      </p:graphicFrame>
      <p:pic>
        <p:nvPicPr>
          <p:cNvPr id="12" name="Content Placeholder 11" descr="The structures are as follows. For long description in Notes pane, press F6.&#10;"/>
          <p:cNvPicPr>
            <a:picLocks noGrp="1" noChangeAspect="1"/>
          </p:cNvPicPr>
          <p:nvPr>
            <p:ph sz="quarter" idx="15"/>
          </p:nvPr>
        </p:nvPicPr>
        <p:blipFill>
          <a:blip r:embed="rId6"/>
          <a:stretch>
            <a:fillRect/>
          </a:stretch>
        </p:blipFill>
        <p:spPr>
          <a:xfrm>
            <a:off x="1036640" y="3095625"/>
            <a:ext cx="7073895" cy="1845364"/>
          </a:xfrm>
          <a:prstGeom prst="rect">
            <a:avLst/>
          </a:prstGeom>
        </p:spPr>
      </p:pic>
    </p:spTree>
    <p:extLst>
      <p:ext uri="{BB962C8B-B14F-4D97-AF65-F5344CB8AC3E}">
        <p14:creationId xmlns:p14="http://schemas.microsoft.com/office/powerpoint/2010/main" val="324645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Thiols </a:t>
            </a:r>
            <a:r>
              <a:rPr lang="en-IN" sz="2000" b="0" dirty="0"/>
              <a:t>(2 of 2)</a:t>
            </a:r>
            <a:endParaRPr lang="en-IN" dirty="0"/>
          </a:p>
        </p:txBody>
      </p:sp>
      <p:sp>
        <p:nvSpPr>
          <p:cNvPr id="3" name="Content Placeholder 2"/>
          <p:cNvSpPr>
            <a:spLocks noGrp="1"/>
          </p:cNvSpPr>
          <p:nvPr>
            <p:ph sz="quarter" idx="13"/>
          </p:nvPr>
        </p:nvSpPr>
        <p:spPr>
          <a:xfrm>
            <a:off x="457200" y="1556327"/>
            <a:ext cx="8229600" cy="426852"/>
          </a:xfrm>
        </p:spPr>
        <p:txBody>
          <a:bodyPr/>
          <a:lstStyle/>
          <a:p>
            <a:pPr marL="432" indent="0">
              <a:buNone/>
            </a:pPr>
            <a:r>
              <a:rPr lang="en-US" sz="2400" dirty="0"/>
              <a:t>Thiols are a family of sulfur-containing organic compounds</a:t>
            </a:r>
            <a:endParaRPr lang="en-IN" sz="2400" dirty="0"/>
          </a:p>
        </p:txBody>
      </p:sp>
      <p:sp>
        <p:nvSpPr>
          <p:cNvPr id="4" name="Content Placeholder 3"/>
          <p:cNvSpPr>
            <a:spLocks noGrp="1"/>
          </p:cNvSpPr>
          <p:nvPr>
            <p:ph sz="quarter" idx="14"/>
          </p:nvPr>
        </p:nvSpPr>
        <p:spPr>
          <a:xfrm>
            <a:off x="457200" y="2051539"/>
            <a:ext cx="3164774" cy="454155"/>
          </a:xfrm>
        </p:spPr>
        <p:txBody>
          <a:bodyPr/>
          <a:lstStyle/>
          <a:p>
            <a:pPr marL="432" indent="0">
              <a:buNone/>
            </a:pPr>
            <a:r>
              <a:rPr lang="en-US" sz="2400" dirty="0"/>
              <a:t>that have a thiol group</a:t>
            </a:r>
          </a:p>
        </p:txBody>
      </p:sp>
      <p:graphicFrame>
        <p:nvGraphicFramePr>
          <p:cNvPr id="11" name="Object 10" descr="single bond S H.">
            <a:extLst>
              <a:ext uri="{FF2B5EF4-FFF2-40B4-BE49-F238E27FC236}">
                <a16:creationId xmlns:a16="http://schemas.microsoft.com/office/drawing/2014/main" id="{8A7A0CC9-710B-458B-971E-D5C8FC89F146}"/>
              </a:ext>
            </a:extLst>
          </p:cNvPr>
          <p:cNvGraphicFramePr>
            <a:graphicFrameLocks noChangeAspect="1"/>
          </p:cNvGraphicFramePr>
          <p:nvPr>
            <p:extLst>
              <p:ext uri="{D42A27DB-BD31-4B8C-83A1-F6EECF244321}">
                <p14:modId xmlns:p14="http://schemas.microsoft.com/office/powerpoint/2010/main" val="1090311687"/>
              </p:ext>
            </p:extLst>
          </p:nvPr>
        </p:nvGraphicFramePr>
        <p:xfrm>
          <a:off x="3719162" y="2090532"/>
          <a:ext cx="1057209" cy="376166"/>
        </p:xfrm>
        <a:graphic>
          <a:graphicData uri="http://schemas.openxmlformats.org/presentationml/2006/ole">
            <mc:AlternateContent xmlns:mc="http://schemas.openxmlformats.org/markup-compatibility/2006">
              <mc:Choice xmlns:v="urn:schemas-microsoft-com:vml" Requires="v">
                <p:oleObj spid="_x0000_s13319" name="Equation" r:id="rId4" imgW="1218960" imgH="431640" progId="Equation.DSMT4">
                  <p:embed/>
                </p:oleObj>
              </mc:Choice>
              <mc:Fallback>
                <p:oleObj name="Equation" r:id="rId4" imgW="1218960" imgH="431640" progId="Equation.DSMT4">
                  <p:embed/>
                  <p:pic>
                    <p:nvPicPr>
                      <p:cNvPr id="5" name="Object 4" descr="single bond S H.">
                        <a:extLst>
                          <a:ext uri="{FF2B5EF4-FFF2-40B4-BE49-F238E27FC236}">
                            <a16:creationId xmlns:a16="http://schemas.microsoft.com/office/drawing/2014/main" id="{8A7A0CC9-710B-458B-971E-D5C8FC89F146}"/>
                          </a:ext>
                        </a:extLst>
                      </p:cNvPr>
                      <p:cNvPicPr/>
                      <p:nvPr/>
                    </p:nvPicPr>
                    <p:blipFill>
                      <a:blip r:embed="rId5"/>
                      <a:stretch>
                        <a:fillRect/>
                      </a:stretch>
                    </p:blipFill>
                    <p:spPr>
                      <a:xfrm>
                        <a:off x="3719162" y="2090532"/>
                        <a:ext cx="1057209" cy="376166"/>
                      </a:xfrm>
                      <a:prstGeom prst="rect">
                        <a:avLst/>
                      </a:prstGeom>
                    </p:spPr>
                  </p:pic>
                </p:oleObj>
              </mc:Fallback>
            </mc:AlternateContent>
          </a:graphicData>
        </a:graphic>
      </p:graphicFrame>
      <p:pic>
        <p:nvPicPr>
          <p:cNvPr id="12" name="Content Placeholder 11" descr="Three ball and stick models and the condensed structures contain thiols groups and are described as follows. For long description in Notes pane, press F6."/>
          <p:cNvPicPr>
            <a:picLocks noGrp="1" noChangeAspect="1"/>
          </p:cNvPicPr>
          <p:nvPr>
            <p:ph sz="quarter" idx="15"/>
          </p:nvPr>
        </p:nvPicPr>
        <p:blipFill>
          <a:blip r:embed="rId6"/>
          <a:stretch>
            <a:fillRect/>
          </a:stretch>
        </p:blipFill>
        <p:spPr>
          <a:xfrm>
            <a:off x="1153435" y="2755528"/>
            <a:ext cx="6840305" cy="3456732"/>
          </a:xfrm>
          <a:prstGeom prst="rect">
            <a:avLst/>
          </a:prstGeom>
        </p:spPr>
      </p:pic>
    </p:spTree>
    <p:extLst>
      <p:ext uri="{BB962C8B-B14F-4D97-AF65-F5344CB8AC3E}">
        <p14:creationId xmlns:p14="http://schemas.microsoft.com/office/powerpoint/2010/main" val="703992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Ethers</a:t>
            </a:r>
          </a:p>
        </p:txBody>
      </p:sp>
      <p:sp>
        <p:nvSpPr>
          <p:cNvPr id="3" name="Content Placeholder 2"/>
          <p:cNvSpPr>
            <a:spLocks noGrp="1"/>
          </p:cNvSpPr>
          <p:nvPr>
            <p:ph sz="quarter" idx="13"/>
          </p:nvPr>
        </p:nvSpPr>
        <p:spPr>
          <a:xfrm>
            <a:off x="457200" y="1556327"/>
            <a:ext cx="1252847" cy="377981"/>
          </a:xfrm>
        </p:spPr>
        <p:txBody>
          <a:bodyPr/>
          <a:lstStyle/>
          <a:p>
            <a:pPr marL="432" indent="0">
              <a:buNone/>
            </a:pPr>
            <a:r>
              <a:rPr lang="en-IN" sz="2200" dirty="0"/>
              <a:t>An </a:t>
            </a:r>
            <a:r>
              <a:rPr lang="en-IN" sz="2200" b="1" dirty="0"/>
              <a:t>ether</a:t>
            </a:r>
          </a:p>
        </p:txBody>
      </p:sp>
      <p:sp>
        <p:nvSpPr>
          <p:cNvPr id="4" name="Content Placeholder 3"/>
          <p:cNvSpPr>
            <a:spLocks noGrp="1"/>
          </p:cNvSpPr>
          <p:nvPr>
            <p:ph sz="quarter" idx="14"/>
          </p:nvPr>
        </p:nvSpPr>
        <p:spPr>
          <a:xfrm>
            <a:off x="457200" y="2051539"/>
            <a:ext cx="1810987" cy="371027"/>
          </a:xfrm>
        </p:spPr>
        <p:txBody>
          <a:bodyPr/>
          <a:lstStyle/>
          <a:p>
            <a:r>
              <a:rPr lang="en-IN" sz="2200" dirty="0"/>
              <a:t>contains an</a:t>
            </a:r>
          </a:p>
        </p:txBody>
      </p:sp>
      <p:graphicFrame>
        <p:nvGraphicFramePr>
          <p:cNvPr id="11" name="Object 10" descr="Single bond, O, single bond.">
            <a:extLst>
              <a:ext uri="{FF2B5EF4-FFF2-40B4-BE49-F238E27FC236}">
                <a16:creationId xmlns:a16="http://schemas.microsoft.com/office/drawing/2014/main" id="{12D35062-644B-4C3B-8814-CCC1A2486AE8}"/>
              </a:ext>
            </a:extLst>
          </p:cNvPr>
          <p:cNvGraphicFramePr>
            <a:graphicFrameLocks noChangeAspect="1"/>
          </p:cNvGraphicFramePr>
          <p:nvPr>
            <p:extLst>
              <p:ext uri="{D42A27DB-BD31-4B8C-83A1-F6EECF244321}">
                <p14:modId xmlns:p14="http://schemas.microsoft.com/office/powerpoint/2010/main" val="3287146732"/>
              </p:ext>
            </p:extLst>
          </p:nvPr>
        </p:nvGraphicFramePr>
        <p:xfrm>
          <a:off x="2416344" y="2118725"/>
          <a:ext cx="912091" cy="242455"/>
        </p:xfrm>
        <a:graphic>
          <a:graphicData uri="http://schemas.openxmlformats.org/presentationml/2006/ole">
            <mc:AlternateContent xmlns:mc="http://schemas.openxmlformats.org/markup-compatibility/2006">
              <mc:Choice xmlns:v="urn:schemas-microsoft-com:vml" Requires="v">
                <p:oleObj spid="_x0000_s14348" name="Equation" r:id="rId3" imgW="1104840" imgH="291960" progId="Equation.DSMT4">
                  <p:embed/>
                </p:oleObj>
              </mc:Choice>
              <mc:Fallback>
                <p:oleObj name="Equation" r:id="rId3" imgW="1104840" imgH="291960" progId="Equation.DSMT4">
                  <p:embed/>
                  <p:pic>
                    <p:nvPicPr>
                      <p:cNvPr id="7" name="Object 6" descr="Single bond, O, single bond.">
                        <a:extLst>
                          <a:ext uri="{FF2B5EF4-FFF2-40B4-BE49-F238E27FC236}">
                            <a16:creationId xmlns:a16="http://schemas.microsoft.com/office/drawing/2014/main" id="{12D35062-644B-4C3B-8814-CCC1A2486AE8}"/>
                          </a:ext>
                        </a:extLst>
                      </p:cNvPr>
                      <p:cNvPicPr/>
                      <p:nvPr/>
                    </p:nvPicPr>
                    <p:blipFill>
                      <a:blip r:embed="rId4"/>
                      <a:stretch>
                        <a:fillRect/>
                      </a:stretch>
                    </p:blipFill>
                    <p:spPr>
                      <a:xfrm>
                        <a:off x="2416344" y="2118725"/>
                        <a:ext cx="912091" cy="242455"/>
                      </a:xfrm>
                      <a:prstGeom prst="rect">
                        <a:avLst/>
                      </a:prstGeom>
                    </p:spPr>
                  </p:pic>
                </p:oleObj>
              </mc:Fallback>
            </mc:AlternateContent>
          </a:graphicData>
        </a:graphic>
      </p:graphicFrame>
      <p:sp>
        <p:nvSpPr>
          <p:cNvPr id="5" name="Content Placeholder 4"/>
          <p:cNvSpPr>
            <a:spLocks noGrp="1"/>
          </p:cNvSpPr>
          <p:nvPr>
            <p:ph sz="quarter" idx="15"/>
          </p:nvPr>
        </p:nvSpPr>
        <p:spPr>
          <a:xfrm>
            <a:off x="3476593" y="2051539"/>
            <a:ext cx="4646130" cy="371027"/>
          </a:xfrm>
        </p:spPr>
        <p:txBody>
          <a:bodyPr/>
          <a:lstStyle/>
          <a:p>
            <a:pPr marL="432" indent="0">
              <a:buNone/>
            </a:pPr>
            <a:r>
              <a:rPr lang="en-US" sz="2200" dirty="0"/>
              <a:t>between two carbon groups that are</a:t>
            </a:r>
            <a:endParaRPr lang="en-IN" sz="2200" dirty="0"/>
          </a:p>
        </p:txBody>
      </p:sp>
      <p:sp>
        <p:nvSpPr>
          <p:cNvPr id="6" name="Content Placeholder 5"/>
          <p:cNvSpPr>
            <a:spLocks noGrp="1"/>
          </p:cNvSpPr>
          <p:nvPr>
            <p:ph sz="quarter" idx="16"/>
          </p:nvPr>
        </p:nvSpPr>
        <p:spPr>
          <a:xfrm>
            <a:off x="457200" y="2539797"/>
            <a:ext cx="8232775" cy="1830322"/>
          </a:xfrm>
        </p:spPr>
        <p:txBody>
          <a:bodyPr/>
          <a:lstStyle/>
          <a:p>
            <a:pPr marL="255600" indent="0">
              <a:buNone/>
            </a:pPr>
            <a:r>
              <a:rPr lang="en-IN" sz="2200" dirty="0"/>
              <a:t>alkyls or aromatic rings</a:t>
            </a:r>
          </a:p>
          <a:p>
            <a:r>
              <a:rPr lang="en-US" sz="2200" dirty="0"/>
              <a:t>has a bent structure, like water and alcohols do</a:t>
            </a:r>
          </a:p>
          <a:p>
            <a:r>
              <a:rPr lang="en-US" sz="2200" dirty="0"/>
              <a:t>has a common name that gives the alkyl names of the attached groups, followed by </a:t>
            </a:r>
            <a:r>
              <a:rPr lang="en-US" sz="2200" b="1" dirty="0"/>
              <a:t>ether</a:t>
            </a:r>
            <a:endParaRPr lang="en-IN" sz="2200" dirty="0"/>
          </a:p>
        </p:txBody>
      </p:sp>
      <p:graphicFrame>
        <p:nvGraphicFramePr>
          <p:cNvPr id="12" name="Object 11" descr="C H 3, single bond, O, single bond, C H 3, is dimethyl ether.">
            <a:extLst>
              <a:ext uri="{FF2B5EF4-FFF2-40B4-BE49-F238E27FC236}">
                <a16:creationId xmlns:a16="http://schemas.microsoft.com/office/drawing/2014/main" id="{955153ED-3C0B-4A27-9570-F00E5078FB4F}"/>
              </a:ext>
            </a:extLst>
          </p:cNvPr>
          <p:cNvGraphicFramePr>
            <a:graphicFrameLocks noChangeAspect="1"/>
          </p:cNvGraphicFramePr>
          <p:nvPr>
            <p:extLst>
              <p:ext uri="{D42A27DB-BD31-4B8C-83A1-F6EECF244321}">
                <p14:modId xmlns:p14="http://schemas.microsoft.com/office/powerpoint/2010/main" val="188834502"/>
              </p:ext>
            </p:extLst>
          </p:nvPr>
        </p:nvGraphicFramePr>
        <p:xfrm>
          <a:off x="1710047" y="4998303"/>
          <a:ext cx="2296318" cy="598963"/>
        </p:xfrm>
        <a:graphic>
          <a:graphicData uri="http://schemas.openxmlformats.org/presentationml/2006/ole">
            <mc:AlternateContent xmlns:mc="http://schemas.openxmlformats.org/markup-compatibility/2006">
              <mc:Choice xmlns:v="urn:schemas-microsoft-com:vml" Requires="v">
                <p:oleObj spid="_x0000_s14349" name="Equation" r:id="rId5" imgW="2298600" imgH="596880" progId="Equation.DSMT4">
                  <p:embed/>
                </p:oleObj>
              </mc:Choice>
              <mc:Fallback>
                <p:oleObj name="Equation" r:id="rId5" imgW="2298600" imgH="596880" progId="Equation.DSMT4">
                  <p:embed/>
                  <p:pic>
                    <p:nvPicPr>
                      <p:cNvPr id="9" name="Object 8" descr="C H 3, single bond, O, single bond, C H 3, is dimethyl ether.">
                        <a:extLst>
                          <a:ext uri="{FF2B5EF4-FFF2-40B4-BE49-F238E27FC236}">
                            <a16:creationId xmlns:a16="http://schemas.microsoft.com/office/drawing/2014/main" id="{955153ED-3C0B-4A27-9570-F00E5078FB4F}"/>
                          </a:ext>
                        </a:extLst>
                      </p:cNvPr>
                      <p:cNvPicPr/>
                      <p:nvPr/>
                    </p:nvPicPr>
                    <p:blipFill>
                      <a:blip r:embed="rId6"/>
                      <a:stretch>
                        <a:fillRect/>
                      </a:stretch>
                    </p:blipFill>
                    <p:spPr>
                      <a:xfrm>
                        <a:off x="1710047" y="4998303"/>
                        <a:ext cx="2296318" cy="598963"/>
                      </a:xfrm>
                      <a:prstGeom prst="rect">
                        <a:avLst/>
                      </a:prstGeom>
                    </p:spPr>
                  </p:pic>
                </p:oleObj>
              </mc:Fallback>
            </mc:AlternateContent>
          </a:graphicData>
        </a:graphic>
      </p:graphicFrame>
      <p:pic>
        <p:nvPicPr>
          <p:cNvPr id="13" name="Content Placeholder 12" descr="A ball and stick model for dimethyl ether shows 1 oxygen atom connected to two carbon atoms with single bonds. Each carbon is single bonded to 3 hydrogen atoms."/>
          <p:cNvPicPr>
            <a:picLocks noGrp="1" noChangeAspect="1"/>
          </p:cNvPicPr>
          <p:nvPr>
            <p:ph sz="quarter" idx="17"/>
          </p:nvPr>
        </p:nvPicPr>
        <p:blipFill>
          <a:blip r:embed="rId7"/>
          <a:stretch>
            <a:fillRect/>
          </a:stretch>
        </p:blipFill>
        <p:spPr>
          <a:xfrm>
            <a:off x="5439515" y="4511332"/>
            <a:ext cx="2231329" cy="1572904"/>
          </a:xfrm>
          <a:prstGeom prst="rect">
            <a:avLst/>
          </a:prstGeom>
        </p:spPr>
      </p:pic>
    </p:spTree>
    <p:extLst>
      <p:ext uri="{BB962C8B-B14F-4D97-AF65-F5344CB8AC3E}">
        <p14:creationId xmlns:p14="http://schemas.microsoft.com/office/powerpoint/2010/main" val="2526129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Ethers</a:t>
            </a:r>
          </a:p>
        </p:txBody>
      </p:sp>
      <p:sp>
        <p:nvSpPr>
          <p:cNvPr id="3" name="Content Placeholder 2"/>
          <p:cNvSpPr>
            <a:spLocks noGrp="1"/>
          </p:cNvSpPr>
          <p:nvPr>
            <p:ph sz="quarter" idx="13"/>
          </p:nvPr>
        </p:nvSpPr>
        <p:spPr>
          <a:xfrm>
            <a:off x="457200" y="1556327"/>
            <a:ext cx="8229600" cy="1887517"/>
          </a:xfrm>
        </p:spPr>
        <p:txBody>
          <a:bodyPr/>
          <a:lstStyle/>
          <a:p>
            <a:pPr marL="432" indent="0">
              <a:buNone/>
            </a:pPr>
            <a:r>
              <a:rPr lang="en-US" sz="2400" dirty="0"/>
              <a:t>Most ethers have common names. The names</a:t>
            </a:r>
          </a:p>
          <a:p>
            <a:r>
              <a:rPr lang="en-US" sz="2400" dirty="0"/>
              <a:t>of each alkyl or aromatic group attached to the oxygen atom are written in alphabetical order</a:t>
            </a:r>
          </a:p>
          <a:p>
            <a:r>
              <a:rPr lang="en-US" sz="2400" dirty="0"/>
              <a:t>of the alkyl groups are followed by the word </a:t>
            </a:r>
            <a:r>
              <a:rPr lang="en-US" sz="2400" b="1" dirty="0"/>
              <a:t>ether</a:t>
            </a:r>
          </a:p>
        </p:txBody>
      </p:sp>
      <p:sp>
        <p:nvSpPr>
          <p:cNvPr id="4" name="Content Placeholder 3"/>
          <p:cNvSpPr>
            <a:spLocks noGrp="1"/>
          </p:cNvSpPr>
          <p:nvPr>
            <p:ph sz="quarter" idx="14"/>
          </p:nvPr>
        </p:nvSpPr>
        <p:spPr>
          <a:xfrm>
            <a:off x="457200" y="3609975"/>
            <a:ext cx="8229600" cy="415760"/>
          </a:xfrm>
        </p:spPr>
        <p:txBody>
          <a:bodyPr/>
          <a:lstStyle/>
          <a:p>
            <a:pPr marL="432" indent="0">
              <a:buNone/>
            </a:pPr>
            <a:r>
              <a:rPr lang="en-US" sz="2400" dirty="0"/>
              <a:t>In this text, we will use only the common names of ethers.</a:t>
            </a:r>
            <a:endParaRPr lang="en-IN" sz="2400" dirty="0"/>
          </a:p>
        </p:txBody>
      </p:sp>
      <p:pic>
        <p:nvPicPr>
          <p:cNvPr id="11" name="Content Placeholder 10" descr="The methyl group is C H 3, and the propyl group is a single bonded chain with C H 2, C H 2, C H 3. The common name is given for the structure, methyl propyl ether. "/>
          <p:cNvPicPr>
            <a:picLocks noGrp="1" noChangeAspect="1"/>
          </p:cNvPicPr>
          <p:nvPr>
            <p:ph sz="quarter" idx="15"/>
          </p:nvPr>
        </p:nvPicPr>
        <p:blipFill>
          <a:blip r:embed="rId2"/>
          <a:stretch>
            <a:fillRect/>
          </a:stretch>
        </p:blipFill>
        <p:spPr>
          <a:xfrm>
            <a:off x="2208134" y="4314825"/>
            <a:ext cx="4730906" cy="1719221"/>
          </a:xfrm>
          <a:prstGeom prst="rect">
            <a:avLst/>
          </a:prstGeom>
        </p:spPr>
      </p:pic>
    </p:spTree>
    <p:extLst>
      <p:ext uri="{BB962C8B-B14F-4D97-AF65-F5344CB8AC3E}">
        <p14:creationId xmlns:p14="http://schemas.microsoft.com/office/powerpoint/2010/main" val="3131467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Ethers as Anesthetics </a:t>
            </a:r>
            <a:r>
              <a:rPr lang="en-US" sz="2000" b="0" dirty="0"/>
              <a:t>(1 of 2)</a:t>
            </a:r>
            <a:endParaRPr lang="en-IN" sz="2000" dirty="0"/>
          </a:p>
        </p:txBody>
      </p:sp>
      <p:sp>
        <p:nvSpPr>
          <p:cNvPr id="11" name="Content Placeholder 10"/>
          <p:cNvSpPr>
            <a:spLocks noGrp="1"/>
          </p:cNvSpPr>
          <p:nvPr>
            <p:ph sz="quarter" idx="13"/>
          </p:nvPr>
        </p:nvSpPr>
        <p:spPr>
          <a:xfrm>
            <a:off x="457200" y="1556327"/>
            <a:ext cx="3984171" cy="4785096"/>
          </a:xfrm>
        </p:spPr>
        <p:txBody>
          <a:bodyPr/>
          <a:lstStyle/>
          <a:p>
            <a:pPr marL="432" indent="0">
              <a:buNone/>
            </a:pPr>
            <a:r>
              <a:rPr lang="en-US" sz="2400" dirty="0"/>
              <a:t>Anesthesia is the loss of sensation and consciousness. A general anesthetic is a substance that</a:t>
            </a:r>
          </a:p>
          <a:p>
            <a:r>
              <a:rPr lang="en-US" sz="2400" dirty="0"/>
              <a:t>blocks signals to the awareness centers in the brain</a:t>
            </a:r>
          </a:p>
          <a:p>
            <a:r>
              <a:rPr lang="en-US" sz="2400" dirty="0"/>
              <a:t>gives the patient a loss of memory, a loss of feeling pain, and an artificial sleep</a:t>
            </a:r>
            <a:endParaRPr lang="en-IN" sz="2400" dirty="0"/>
          </a:p>
        </p:txBody>
      </p:sp>
      <p:pic>
        <p:nvPicPr>
          <p:cNvPr id="13" name="Content Placeholder 12" descr="A vial of isoflurane connects to a device which atomizes the liquid into vapor form.">
            <a:extLst>
              <a:ext uri="{FF2B5EF4-FFF2-40B4-BE49-F238E27FC236}">
                <a16:creationId xmlns:a16="http://schemas.microsoft.com/office/drawing/2014/main" id="{FDDDEC18-5CA8-470C-A8B1-24E6727886A1}"/>
              </a:ext>
            </a:extLst>
          </p:cNvPr>
          <p:cNvPicPr>
            <a:picLocks noGrp="1" noChangeAspect="1"/>
          </p:cNvPicPr>
          <p:nvPr>
            <p:ph sz="quarter" idx="14"/>
          </p:nvPr>
        </p:nvPicPr>
        <p:blipFill>
          <a:blip r:embed="rId2"/>
          <a:stretch>
            <a:fillRect/>
          </a:stretch>
        </p:blipFill>
        <p:spPr>
          <a:xfrm>
            <a:off x="5341213" y="2161677"/>
            <a:ext cx="3259204" cy="3574395"/>
          </a:xfrm>
          <a:prstGeom prst="rect">
            <a:avLst/>
          </a:prstGeom>
        </p:spPr>
      </p:pic>
    </p:spTree>
    <p:extLst>
      <p:ext uri="{BB962C8B-B14F-4D97-AF65-F5344CB8AC3E}">
        <p14:creationId xmlns:p14="http://schemas.microsoft.com/office/powerpoint/2010/main" val="67919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Ethers as Anesthetics </a:t>
            </a:r>
            <a:r>
              <a:rPr lang="en-US" sz="2000" b="0" dirty="0"/>
              <a:t>(2 of 2)</a:t>
            </a:r>
            <a:endParaRPr lang="en-IN" sz="2000" dirty="0"/>
          </a:p>
        </p:txBody>
      </p:sp>
      <p:sp>
        <p:nvSpPr>
          <p:cNvPr id="11" name="Content Placeholder 10"/>
          <p:cNvSpPr>
            <a:spLocks noGrp="1"/>
          </p:cNvSpPr>
          <p:nvPr>
            <p:ph sz="quarter" idx="13"/>
          </p:nvPr>
        </p:nvSpPr>
        <p:spPr>
          <a:xfrm>
            <a:off x="457200" y="1556327"/>
            <a:ext cx="8229600" cy="2184400"/>
          </a:xfrm>
        </p:spPr>
        <p:txBody>
          <a:bodyPr/>
          <a:lstStyle/>
          <a:p>
            <a:pPr marL="432" indent="0">
              <a:buNone/>
            </a:pPr>
            <a:r>
              <a:rPr lang="en-US" sz="2200" dirty="0"/>
              <a:t>Ether was used in anesthetics for hundreds of years until the 1950s, when a new group of anesthetics were developed that</a:t>
            </a:r>
          </a:p>
          <a:p>
            <a:r>
              <a:rPr lang="en-US" sz="2200" dirty="0"/>
              <a:t>retain the ether group</a:t>
            </a:r>
          </a:p>
          <a:p>
            <a:r>
              <a:rPr lang="en-US" sz="2200" dirty="0"/>
              <a:t>replace hydrogen atoms on the carbon with halogen atoms to reduce the volatility and flammability of the ethers</a:t>
            </a:r>
          </a:p>
        </p:txBody>
      </p:sp>
      <p:pic>
        <p:nvPicPr>
          <p:cNvPr id="13" name="Content Placeholder 12" descr="The structures are as follows. For long description in Notes pane, press F6.">
            <a:extLst>
              <a:ext uri="{FF2B5EF4-FFF2-40B4-BE49-F238E27FC236}">
                <a16:creationId xmlns:a16="http://schemas.microsoft.com/office/drawing/2014/main" id="{1490D171-1F85-4FC7-B153-6F5D7910176D}"/>
              </a:ext>
            </a:extLst>
          </p:cNvPr>
          <p:cNvPicPr>
            <a:picLocks noGrp="1" noChangeAspect="1"/>
          </p:cNvPicPr>
          <p:nvPr>
            <p:ph sz="quarter" idx="14"/>
          </p:nvPr>
        </p:nvPicPr>
        <p:blipFill>
          <a:blip r:embed="rId3"/>
          <a:stretch>
            <a:fillRect/>
          </a:stretch>
        </p:blipFill>
        <p:spPr>
          <a:xfrm>
            <a:off x="548291" y="4138475"/>
            <a:ext cx="8047417" cy="1463167"/>
          </a:xfrm>
          <a:prstGeom prst="rect">
            <a:avLst/>
          </a:prstGeom>
        </p:spPr>
      </p:pic>
    </p:spTree>
    <p:extLst>
      <p:ext uri="{BB962C8B-B14F-4D97-AF65-F5344CB8AC3E}">
        <p14:creationId xmlns:p14="http://schemas.microsoft.com/office/powerpoint/2010/main" val="406722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p:cNvSpPr>
            <a:spLocks noGrp="1"/>
          </p:cNvSpPr>
          <p:nvPr>
            <p:ph type="title"/>
          </p:nvPr>
        </p:nvSpPr>
        <p:spPr/>
        <p:txBody>
          <a:bodyPr/>
          <a:lstStyle/>
          <a:p>
            <a:r>
              <a:rPr lang="en-US" sz="3400" dirty="0"/>
              <a:t>12.1 Alcohols, Phenols, Thiols, and Ethers</a:t>
            </a:r>
            <a:endParaRPr lang="en-IN" sz="3400" dirty="0"/>
          </a:p>
        </p:txBody>
      </p:sp>
      <p:sp>
        <p:nvSpPr>
          <p:cNvPr id="40" name="Content Placeholder 39"/>
          <p:cNvSpPr>
            <a:spLocks noGrp="1"/>
          </p:cNvSpPr>
          <p:nvPr>
            <p:ph sz="quarter" idx="17"/>
          </p:nvPr>
        </p:nvSpPr>
        <p:spPr>
          <a:xfrm>
            <a:off x="457200" y="1555750"/>
            <a:ext cx="4566062" cy="914318"/>
          </a:xfrm>
        </p:spPr>
        <p:txBody>
          <a:bodyPr/>
          <a:lstStyle/>
          <a:p>
            <a:pPr marL="432" indent="0">
              <a:buNone/>
            </a:pPr>
            <a:r>
              <a:rPr lang="en-US" sz="2000" dirty="0">
                <a:latin typeface="+mn-lt"/>
              </a:rPr>
              <a:t>Functional groups such as</a:t>
            </a:r>
          </a:p>
          <a:p>
            <a:pPr indent="-255600"/>
            <a:r>
              <a:rPr lang="en-US" sz="2000" dirty="0">
                <a:latin typeface="+mn-lt"/>
              </a:rPr>
              <a:t>an </a:t>
            </a:r>
            <a:r>
              <a:rPr lang="en-US" sz="2000" b="1" dirty="0">
                <a:latin typeface="+mn-lt"/>
              </a:rPr>
              <a:t>alcohol</a:t>
            </a:r>
            <a:r>
              <a:rPr lang="en-US" sz="2000" dirty="0">
                <a:latin typeface="+mn-lt"/>
              </a:rPr>
              <a:t> contains a hydroxyl group</a:t>
            </a:r>
            <a:endParaRPr lang="en-IN" sz="2000" dirty="0">
              <a:latin typeface="+mn-lt"/>
            </a:endParaRPr>
          </a:p>
        </p:txBody>
      </p:sp>
      <p:graphicFrame>
        <p:nvGraphicFramePr>
          <p:cNvPr id="64" name="Object 63" descr="single bond O H.">
            <a:extLst>
              <a:ext uri="{FF2B5EF4-FFF2-40B4-BE49-F238E27FC236}">
                <a16:creationId xmlns:a16="http://schemas.microsoft.com/office/drawing/2014/main" id="{E5EEEFE8-9B7F-41E9-BF09-E40278DBFAD6}"/>
              </a:ext>
            </a:extLst>
          </p:cNvPr>
          <p:cNvGraphicFramePr>
            <a:graphicFrameLocks noChangeAspect="1"/>
          </p:cNvGraphicFramePr>
          <p:nvPr>
            <p:extLst>
              <p:ext uri="{D42A27DB-BD31-4B8C-83A1-F6EECF244321}">
                <p14:modId xmlns:p14="http://schemas.microsoft.com/office/powerpoint/2010/main" val="3888497106"/>
              </p:ext>
            </p:extLst>
          </p:nvPr>
        </p:nvGraphicFramePr>
        <p:xfrm>
          <a:off x="707923" y="2541355"/>
          <a:ext cx="981567" cy="357283"/>
        </p:xfrm>
        <a:graphic>
          <a:graphicData uri="http://schemas.openxmlformats.org/presentationml/2006/ole">
            <mc:AlternateContent xmlns:mc="http://schemas.openxmlformats.org/markup-compatibility/2006">
              <mc:Choice xmlns:v="urn:schemas-microsoft-com:vml" Requires="v">
                <p:oleObj spid="_x0000_s1046" name="Equation" r:id="rId3" imgW="1079280" imgH="393480" progId="Equation.DSMT4">
                  <p:embed/>
                </p:oleObj>
              </mc:Choice>
              <mc:Fallback>
                <p:oleObj name="Equation" r:id="rId3" imgW="1079280" imgH="393480" progId="Equation.DSMT4">
                  <p:embed/>
                  <p:pic>
                    <p:nvPicPr>
                      <p:cNvPr id="18" name="Object 17" descr="single bond O H.">
                        <a:extLst>
                          <a:ext uri="{FF2B5EF4-FFF2-40B4-BE49-F238E27FC236}">
                            <a16:creationId xmlns:a16="http://schemas.microsoft.com/office/drawing/2014/main" id="{E5EEEFE8-9B7F-41E9-BF09-E40278DBFAD6}"/>
                          </a:ext>
                        </a:extLst>
                      </p:cNvPr>
                      <p:cNvPicPr/>
                      <p:nvPr/>
                    </p:nvPicPr>
                    <p:blipFill>
                      <a:blip r:embed="rId4"/>
                      <a:stretch>
                        <a:fillRect/>
                      </a:stretch>
                    </p:blipFill>
                    <p:spPr>
                      <a:xfrm>
                        <a:off x="707923" y="2541355"/>
                        <a:ext cx="981567" cy="357283"/>
                      </a:xfrm>
                      <a:prstGeom prst="rect">
                        <a:avLst/>
                      </a:prstGeom>
                    </p:spPr>
                  </p:pic>
                </p:oleObj>
              </mc:Fallback>
            </mc:AlternateContent>
          </a:graphicData>
        </a:graphic>
      </p:graphicFrame>
      <p:sp>
        <p:nvSpPr>
          <p:cNvPr id="41" name="Content Placeholder 40"/>
          <p:cNvSpPr>
            <a:spLocks noGrp="1"/>
          </p:cNvSpPr>
          <p:nvPr>
            <p:ph sz="quarter" idx="18"/>
          </p:nvPr>
        </p:nvSpPr>
        <p:spPr>
          <a:xfrm>
            <a:off x="457200" y="2969925"/>
            <a:ext cx="4423558" cy="367041"/>
          </a:xfrm>
        </p:spPr>
        <p:txBody>
          <a:bodyPr/>
          <a:lstStyle/>
          <a:p>
            <a:pPr indent="-255600"/>
            <a:r>
              <a:rPr lang="en-US" sz="2000" dirty="0">
                <a:latin typeface="+mn-lt"/>
              </a:rPr>
              <a:t>a </a:t>
            </a:r>
            <a:r>
              <a:rPr lang="en-US" sz="2000" b="1" dirty="0">
                <a:latin typeface="+mn-lt"/>
              </a:rPr>
              <a:t>phenol</a:t>
            </a:r>
            <a:r>
              <a:rPr lang="en-US" sz="2000" dirty="0">
                <a:latin typeface="+mn-lt"/>
              </a:rPr>
              <a:t> contains a hydroxyl group</a:t>
            </a:r>
            <a:endParaRPr lang="en-IN" sz="2000" dirty="0">
              <a:latin typeface="+mn-lt"/>
            </a:endParaRPr>
          </a:p>
        </p:txBody>
      </p:sp>
      <p:graphicFrame>
        <p:nvGraphicFramePr>
          <p:cNvPr id="3" name="Object 2" descr="single bond O H."/>
          <p:cNvGraphicFramePr>
            <a:graphicFrameLocks noChangeAspect="1"/>
          </p:cNvGraphicFramePr>
          <p:nvPr>
            <p:extLst>
              <p:ext uri="{D42A27DB-BD31-4B8C-83A1-F6EECF244321}">
                <p14:modId xmlns:p14="http://schemas.microsoft.com/office/powerpoint/2010/main" val="1986526149"/>
              </p:ext>
            </p:extLst>
          </p:nvPr>
        </p:nvGraphicFramePr>
        <p:xfrm>
          <a:off x="4931322" y="2989512"/>
          <a:ext cx="981075" cy="357187"/>
        </p:xfrm>
        <a:graphic>
          <a:graphicData uri="http://schemas.openxmlformats.org/presentationml/2006/ole">
            <mc:AlternateContent xmlns:mc="http://schemas.openxmlformats.org/markup-compatibility/2006">
              <mc:Choice xmlns:v="urn:schemas-microsoft-com:vml" Requires="v">
                <p:oleObj spid="_x0000_s1047" name="Equation" r:id="rId5" imgW="981000" imgH="357120" progId="Equation.DSMT4">
                  <p:embed/>
                </p:oleObj>
              </mc:Choice>
              <mc:Fallback>
                <p:oleObj name="Equation" r:id="rId5" imgW="981000" imgH="357120" progId="Equation.DSMT4">
                  <p:embed/>
                  <p:pic>
                    <p:nvPicPr>
                      <p:cNvPr id="0" name=""/>
                      <p:cNvPicPr/>
                      <p:nvPr/>
                    </p:nvPicPr>
                    <p:blipFill>
                      <a:blip r:embed="rId6"/>
                      <a:stretch>
                        <a:fillRect/>
                      </a:stretch>
                    </p:blipFill>
                    <p:spPr>
                      <a:xfrm>
                        <a:off x="4931322" y="2989512"/>
                        <a:ext cx="981075" cy="357187"/>
                      </a:xfrm>
                      <a:prstGeom prst="rect">
                        <a:avLst/>
                      </a:prstGeom>
                    </p:spPr>
                  </p:pic>
                </p:oleObj>
              </mc:Fallback>
            </mc:AlternateContent>
          </a:graphicData>
        </a:graphic>
      </p:graphicFrame>
      <p:sp>
        <p:nvSpPr>
          <p:cNvPr id="42" name="Content Placeholder 41"/>
          <p:cNvSpPr>
            <a:spLocks noGrp="1"/>
          </p:cNvSpPr>
          <p:nvPr>
            <p:ph sz="quarter" idx="19"/>
          </p:nvPr>
        </p:nvSpPr>
        <p:spPr>
          <a:xfrm>
            <a:off x="457200" y="3408253"/>
            <a:ext cx="3331029" cy="356225"/>
          </a:xfrm>
        </p:spPr>
        <p:txBody>
          <a:bodyPr/>
          <a:lstStyle/>
          <a:p>
            <a:pPr marL="255600" indent="0">
              <a:buNone/>
            </a:pPr>
            <a:r>
              <a:rPr lang="en-US" sz="2000" dirty="0">
                <a:latin typeface="+mn-lt"/>
              </a:rPr>
              <a:t>bonded to a benzene ring</a:t>
            </a:r>
            <a:endParaRPr lang="en-IN" sz="2000" dirty="0">
              <a:latin typeface="+mn-lt"/>
            </a:endParaRPr>
          </a:p>
        </p:txBody>
      </p:sp>
      <p:sp>
        <p:nvSpPr>
          <p:cNvPr id="43" name="Content Placeholder 42"/>
          <p:cNvSpPr>
            <a:spLocks noGrp="1"/>
          </p:cNvSpPr>
          <p:nvPr>
            <p:ph sz="quarter" idx="20"/>
          </p:nvPr>
        </p:nvSpPr>
        <p:spPr>
          <a:xfrm>
            <a:off x="457201" y="3835765"/>
            <a:ext cx="2523506" cy="368100"/>
          </a:xfrm>
        </p:spPr>
        <p:txBody>
          <a:bodyPr/>
          <a:lstStyle/>
          <a:p>
            <a:pPr indent="-255600"/>
            <a:r>
              <a:rPr lang="en-IN" sz="2000" dirty="0">
                <a:latin typeface="+mn-lt"/>
              </a:rPr>
              <a:t>a </a:t>
            </a:r>
            <a:r>
              <a:rPr lang="en-IN" sz="2000" b="1" dirty="0">
                <a:latin typeface="+mn-lt"/>
              </a:rPr>
              <a:t>thiol</a:t>
            </a:r>
            <a:r>
              <a:rPr lang="en-IN" sz="2000" dirty="0">
                <a:latin typeface="+mn-lt"/>
              </a:rPr>
              <a:t> contains an</a:t>
            </a:r>
          </a:p>
        </p:txBody>
      </p:sp>
      <p:graphicFrame>
        <p:nvGraphicFramePr>
          <p:cNvPr id="65" name="Object 64" descr="single bond S H group">
            <a:extLst>
              <a:ext uri="{FF2B5EF4-FFF2-40B4-BE49-F238E27FC236}">
                <a16:creationId xmlns:a16="http://schemas.microsoft.com/office/drawing/2014/main" id="{58518952-CEEF-4202-B876-67EEA6CEE927}"/>
              </a:ext>
            </a:extLst>
          </p:cNvPr>
          <p:cNvGraphicFramePr>
            <a:graphicFrameLocks noChangeAspect="1"/>
          </p:cNvGraphicFramePr>
          <p:nvPr>
            <p:extLst>
              <p:ext uri="{D42A27DB-BD31-4B8C-83A1-F6EECF244321}">
                <p14:modId xmlns:p14="http://schemas.microsoft.com/office/powerpoint/2010/main" val="3111706703"/>
              </p:ext>
            </p:extLst>
          </p:nvPr>
        </p:nvGraphicFramePr>
        <p:xfrm>
          <a:off x="3086563" y="3885131"/>
          <a:ext cx="1301941" cy="269367"/>
        </p:xfrm>
        <a:graphic>
          <a:graphicData uri="http://schemas.openxmlformats.org/presentationml/2006/ole">
            <mc:AlternateContent xmlns:mc="http://schemas.openxmlformats.org/markup-compatibility/2006">
              <mc:Choice xmlns:v="urn:schemas-microsoft-com:vml" Requires="v">
                <p:oleObj spid="_x0000_s1048" name="Equation" r:id="rId7" imgW="1714320" imgH="355320" progId="Equation.DSMT4">
                  <p:embed/>
                </p:oleObj>
              </mc:Choice>
              <mc:Fallback>
                <p:oleObj name="Equation" r:id="rId7" imgW="1714320" imgH="355320" progId="Equation.DSMT4">
                  <p:embed/>
                  <p:pic>
                    <p:nvPicPr>
                      <p:cNvPr id="20" name="Object 19" descr="single bond S H group">
                        <a:extLst>
                          <a:ext uri="{FF2B5EF4-FFF2-40B4-BE49-F238E27FC236}">
                            <a16:creationId xmlns:a16="http://schemas.microsoft.com/office/drawing/2014/main" id="{58518952-CEEF-4202-B876-67EEA6CEE927}"/>
                          </a:ext>
                        </a:extLst>
                      </p:cNvPr>
                      <p:cNvPicPr/>
                      <p:nvPr/>
                    </p:nvPicPr>
                    <p:blipFill>
                      <a:blip r:embed="rId8"/>
                      <a:stretch>
                        <a:fillRect/>
                      </a:stretch>
                    </p:blipFill>
                    <p:spPr>
                      <a:xfrm>
                        <a:off x="3086563" y="3885131"/>
                        <a:ext cx="1301941" cy="269367"/>
                      </a:xfrm>
                      <a:prstGeom prst="rect">
                        <a:avLst/>
                      </a:prstGeom>
                    </p:spPr>
                  </p:pic>
                </p:oleObj>
              </mc:Fallback>
            </mc:AlternateContent>
          </a:graphicData>
        </a:graphic>
      </p:graphicFrame>
      <p:sp>
        <p:nvSpPr>
          <p:cNvPr id="44" name="Content Placeholder 43"/>
          <p:cNvSpPr>
            <a:spLocks noGrp="1"/>
          </p:cNvSpPr>
          <p:nvPr>
            <p:ph sz="quarter" idx="21"/>
          </p:nvPr>
        </p:nvSpPr>
        <p:spPr>
          <a:xfrm>
            <a:off x="457201" y="4279839"/>
            <a:ext cx="2559132" cy="363412"/>
          </a:xfrm>
        </p:spPr>
        <p:txBody>
          <a:bodyPr/>
          <a:lstStyle/>
          <a:p>
            <a:pPr indent="-255600"/>
            <a:r>
              <a:rPr lang="en-IN" sz="2000" dirty="0">
                <a:latin typeface="+mn-lt"/>
              </a:rPr>
              <a:t>an </a:t>
            </a:r>
            <a:r>
              <a:rPr lang="en-IN" sz="2000" b="1" dirty="0">
                <a:latin typeface="+mn-lt"/>
              </a:rPr>
              <a:t>ether</a:t>
            </a:r>
            <a:r>
              <a:rPr lang="en-IN" sz="2000" dirty="0">
                <a:latin typeface="+mn-lt"/>
              </a:rPr>
              <a:t> contains a</a:t>
            </a:r>
          </a:p>
        </p:txBody>
      </p:sp>
      <p:graphicFrame>
        <p:nvGraphicFramePr>
          <p:cNvPr id="66" name="Object 65" descr="C, single bond, O, single bond, C group.">
            <a:extLst>
              <a:ext uri="{FF2B5EF4-FFF2-40B4-BE49-F238E27FC236}">
                <a16:creationId xmlns:a16="http://schemas.microsoft.com/office/drawing/2014/main" id="{ECB57F38-EB04-4325-A756-F343619A571E}"/>
              </a:ext>
            </a:extLst>
          </p:cNvPr>
          <p:cNvGraphicFramePr>
            <a:graphicFrameLocks noChangeAspect="1"/>
          </p:cNvGraphicFramePr>
          <p:nvPr>
            <p:extLst>
              <p:ext uri="{D42A27DB-BD31-4B8C-83A1-F6EECF244321}">
                <p14:modId xmlns:p14="http://schemas.microsoft.com/office/powerpoint/2010/main" val="1002934514"/>
              </p:ext>
            </p:extLst>
          </p:nvPr>
        </p:nvGraphicFramePr>
        <p:xfrm>
          <a:off x="3151928" y="4323361"/>
          <a:ext cx="1929640" cy="276368"/>
        </p:xfrm>
        <a:graphic>
          <a:graphicData uri="http://schemas.openxmlformats.org/presentationml/2006/ole">
            <mc:AlternateContent xmlns:mc="http://schemas.openxmlformats.org/markup-compatibility/2006">
              <mc:Choice xmlns:v="urn:schemas-microsoft-com:vml" Requires="v">
                <p:oleObj spid="_x0000_s1049" name="Equation" r:id="rId9" imgW="2476440" imgH="355320" progId="Equation.DSMT4">
                  <p:embed/>
                </p:oleObj>
              </mc:Choice>
              <mc:Fallback>
                <p:oleObj name="Equation" r:id="rId9" imgW="2476440" imgH="355320" progId="Equation.DSMT4">
                  <p:embed/>
                  <p:pic>
                    <p:nvPicPr>
                      <p:cNvPr id="21" name="Object 20" descr="C, single bond, O, single bond, C group.">
                        <a:extLst>
                          <a:ext uri="{FF2B5EF4-FFF2-40B4-BE49-F238E27FC236}">
                            <a16:creationId xmlns:a16="http://schemas.microsoft.com/office/drawing/2014/main" id="{ECB57F38-EB04-4325-A756-F343619A571E}"/>
                          </a:ext>
                        </a:extLst>
                      </p:cNvPr>
                      <p:cNvPicPr/>
                      <p:nvPr/>
                    </p:nvPicPr>
                    <p:blipFill>
                      <a:blip r:embed="rId10"/>
                      <a:stretch>
                        <a:fillRect/>
                      </a:stretch>
                    </p:blipFill>
                    <p:spPr>
                      <a:xfrm>
                        <a:off x="3151928" y="4323361"/>
                        <a:ext cx="1929640" cy="276368"/>
                      </a:xfrm>
                      <a:prstGeom prst="rect">
                        <a:avLst/>
                      </a:prstGeom>
                    </p:spPr>
                  </p:pic>
                </p:oleObj>
              </mc:Fallback>
            </mc:AlternateContent>
          </a:graphicData>
        </a:graphic>
      </p:graphicFrame>
      <p:pic>
        <p:nvPicPr>
          <p:cNvPr id="67" name="Content Placeholder 66" descr="Methanol is as follows. C H 3, single bond, O H. Phenol is a benzene ring where C 2 is single bonded to O H."/>
          <p:cNvPicPr>
            <a:picLocks noGrp="1" noChangeAspect="1"/>
          </p:cNvPicPr>
          <p:nvPr>
            <p:ph sz="quarter" idx="22"/>
          </p:nvPr>
        </p:nvPicPr>
        <p:blipFill>
          <a:blip r:embed="rId11"/>
          <a:stretch>
            <a:fillRect/>
          </a:stretch>
        </p:blipFill>
        <p:spPr>
          <a:xfrm>
            <a:off x="5989213" y="1592263"/>
            <a:ext cx="2700762" cy="896190"/>
          </a:xfrm>
          <a:prstGeom prst="rect">
            <a:avLst/>
          </a:prstGeom>
        </p:spPr>
      </p:pic>
      <p:pic>
        <p:nvPicPr>
          <p:cNvPr id="68" name="Content Placeholder 67" descr="Ether is as follows. C H 3, single bond, O, single bond, C H 3. Thiol is as follows. C H 3, single bond, C H 2, single bond, S H."/>
          <p:cNvPicPr>
            <a:picLocks noGrp="1" noChangeAspect="1"/>
          </p:cNvPicPr>
          <p:nvPr>
            <p:ph sz="quarter" idx="23"/>
          </p:nvPr>
        </p:nvPicPr>
        <p:blipFill>
          <a:blip r:embed="rId12"/>
          <a:stretch>
            <a:fillRect/>
          </a:stretch>
        </p:blipFill>
        <p:spPr>
          <a:xfrm>
            <a:off x="6903692" y="2898638"/>
            <a:ext cx="1786283" cy="1633870"/>
          </a:xfrm>
          <a:prstGeom prst="rect">
            <a:avLst/>
          </a:prstGeom>
        </p:spPr>
      </p:pic>
      <p:sp>
        <p:nvSpPr>
          <p:cNvPr id="47" name="Content Placeholder 46"/>
          <p:cNvSpPr>
            <a:spLocks noGrp="1"/>
          </p:cNvSpPr>
          <p:nvPr>
            <p:ph sz="quarter" idx="24"/>
          </p:nvPr>
        </p:nvSpPr>
        <p:spPr>
          <a:xfrm>
            <a:off x="457200" y="4812113"/>
            <a:ext cx="8229600" cy="994921"/>
          </a:xfrm>
        </p:spPr>
        <p:txBody>
          <a:bodyPr/>
          <a:lstStyle/>
          <a:p>
            <a:pPr marL="0" indent="0">
              <a:buNone/>
            </a:pPr>
            <a:r>
              <a:rPr lang="en-US" sz="2000" b="1" dirty="0">
                <a:latin typeface="+mn-lt"/>
              </a:rPr>
              <a:t>Learning Goal</a:t>
            </a:r>
            <a:r>
              <a:rPr lang="en-US" sz="2000" dirty="0">
                <a:latin typeface="+mn-lt"/>
              </a:rPr>
              <a:t> Write the I</a:t>
            </a:r>
            <a:r>
              <a:rPr lang="en-US" sz="300" dirty="0">
                <a:latin typeface="+mn-lt"/>
              </a:rPr>
              <a:t> </a:t>
            </a:r>
            <a:r>
              <a:rPr lang="en-US" sz="2000" dirty="0">
                <a:latin typeface="+mn-lt"/>
              </a:rPr>
              <a:t>U</a:t>
            </a:r>
            <a:r>
              <a:rPr lang="en-US" sz="300" dirty="0">
                <a:latin typeface="+mn-lt"/>
              </a:rPr>
              <a:t> </a:t>
            </a:r>
            <a:r>
              <a:rPr lang="en-US" sz="2000" dirty="0">
                <a:latin typeface="+mn-lt"/>
              </a:rPr>
              <a:t>P</a:t>
            </a:r>
            <a:r>
              <a:rPr lang="en-US" sz="300" dirty="0">
                <a:latin typeface="+mn-lt"/>
              </a:rPr>
              <a:t> </a:t>
            </a:r>
            <a:r>
              <a:rPr lang="en-US" sz="2000" dirty="0">
                <a:latin typeface="+mn-lt"/>
              </a:rPr>
              <a:t>A</a:t>
            </a:r>
            <a:r>
              <a:rPr lang="en-US" sz="300" dirty="0">
                <a:latin typeface="+mn-lt"/>
              </a:rPr>
              <a:t> </a:t>
            </a:r>
            <a:r>
              <a:rPr lang="en-US" sz="2000" dirty="0">
                <a:latin typeface="+mn-lt"/>
              </a:rPr>
              <a:t>C and common names for alcohols, phenols, and thiols and the common names for ethers. Draw their condensed structural formulas or line-angle formulas.</a:t>
            </a:r>
            <a:endParaRPr lang="en-IN" sz="2000" dirty="0">
              <a:latin typeface="+mn-lt"/>
            </a:endParaRPr>
          </a:p>
        </p:txBody>
      </p:sp>
    </p:spTree>
    <p:extLst>
      <p:ext uri="{BB962C8B-B14F-4D97-AF65-F5344CB8AC3E}">
        <p14:creationId xmlns:p14="http://schemas.microsoft.com/office/powerpoint/2010/main" val="4211245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A084-7B17-443C-AAFB-59F00D3A2FA3}"/>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6FD6013E-810B-430F-9F52-C934B4EA54B8}"/>
              </a:ext>
            </a:extLst>
          </p:cNvPr>
          <p:cNvSpPr>
            <a:spLocks noGrp="1"/>
          </p:cNvSpPr>
          <p:nvPr>
            <p:ph sz="quarter" idx="14"/>
          </p:nvPr>
        </p:nvSpPr>
        <p:spPr>
          <a:xfrm>
            <a:off x="457200" y="1555200"/>
            <a:ext cx="8120744" cy="451505"/>
          </a:xfrm>
        </p:spPr>
        <p:txBody>
          <a:bodyPr/>
          <a:lstStyle/>
          <a:p>
            <a:pPr marL="432" indent="0">
              <a:buNone/>
            </a:pPr>
            <a:r>
              <a:rPr lang="en-US" sz="2400" dirty="0"/>
              <a:t>Write the structures for the following:</a:t>
            </a:r>
            <a:endParaRPr lang="en-IN" sz="2400" dirty="0"/>
          </a:p>
        </p:txBody>
      </p:sp>
      <p:sp>
        <p:nvSpPr>
          <p:cNvPr id="7" name="Content Placeholder 6">
            <a:extLst>
              <a:ext uri="{FF2B5EF4-FFF2-40B4-BE49-F238E27FC236}">
                <a16:creationId xmlns:a16="http://schemas.microsoft.com/office/drawing/2014/main" id="{8B8B8F31-85AC-4218-AFC4-2C825D1A625A}"/>
              </a:ext>
            </a:extLst>
          </p:cNvPr>
          <p:cNvSpPr>
            <a:spLocks noGrp="1"/>
          </p:cNvSpPr>
          <p:nvPr>
            <p:ph sz="quarter" idx="15"/>
          </p:nvPr>
        </p:nvSpPr>
        <p:spPr>
          <a:xfrm>
            <a:off x="457200" y="2343714"/>
            <a:ext cx="2554514" cy="451505"/>
          </a:xfrm>
        </p:spPr>
        <p:txBody>
          <a:bodyPr/>
          <a:lstStyle/>
          <a:p>
            <a:pPr marL="432" indent="0">
              <a:buNone/>
            </a:pPr>
            <a:r>
              <a:rPr lang="en-US" sz="2400" dirty="0">
                <a:solidFill>
                  <a:schemeClr val="tx2"/>
                </a:solidFill>
              </a:rPr>
              <a:t>A.</a:t>
            </a:r>
            <a:r>
              <a:rPr lang="en-US" sz="2400" b="1" dirty="0"/>
              <a:t> </a:t>
            </a:r>
            <a:r>
              <a:rPr lang="en-US" sz="2400" dirty="0"/>
              <a:t>3-Pentanol</a:t>
            </a:r>
          </a:p>
        </p:txBody>
      </p:sp>
      <p:sp>
        <p:nvSpPr>
          <p:cNvPr id="8" name="Content Placeholder 7">
            <a:extLst>
              <a:ext uri="{FF2B5EF4-FFF2-40B4-BE49-F238E27FC236}">
                <a16:creationId xmlns:a16="http://schemas.microsoft.com/office/drawing/2014/main" id="{E4655832-798C-4E2B-BC87-2B28CB571D17}"/>
              </a:ext>
            </a:extLst>
          </p:cNvPr>
          <p:cNvSpPr>
            <a:spLocks noGrp="1"/>
          </p:cNvSpPr>
          <p:nvPr>
            <p:ph sz="quarter" idx="16"/>
          </p:nvPr>
        </p:nvSpPr>
        <p:spPr>
          <a:xfrm>
            <a:off x="457200" y="3358800"/>
            <a:ext cx="1516743" cy="451505"/>
          </a:xfrm>
        </p:spPr>
        <p:txBody>
          <a:bodyPr/>
          <a:lstStyle/>
          <a:p>
            <a:pPr marL="432" indent="0">
              <a:buNone/>
            </a:pPr>
            <a:r>
              <a:rPr lang="en-IN" sz="2400" dirty="0">
                <a:solidFill>
                  <a:schemeClr val="tx2"/>
                </a:solidFill>
              </a:rPr>
              <a:t>B.</a:t>
            </a:r>
            <a:r>
              <a:rPr lang="en-IN" sz="2400" dirty="0"/>
              <a:t> Ethanol</a:t>
            </a:r>
          </a:p>
        </p:txBody>
      </p:sp>
      <p:sp>
        <p:nvSpPr>
          <p:cNvPr id="9" name="Content Placeholder 8">
            <a:extLst>
              <a:ext uri="{FF2B5EF4-FFF2-40B4-BE49-F238E27FC236}">
                <a16:creationId xmlns:a16="http://schemas.microsoft.com/office/drawing/2014/main" id="{C30D859B-5545-4BD1-A937-7E7A7CC22A4B}"/>
              </a:ext>
            </a:extLst>
          </p:cNvPr>
          <p:cNvSpPr>
            <a:spLocks noGrp="1"/>
          </p:cNvSpPr>
          <p:nvPr>
            <p:ph sz="quarter" idx="17"/>
          </p:nvPr>
        </p:nvSpPr>
        <p:spPr>
          <a:xfrm>
            <a:off x="457200" y="4316400"/>
            <a:ext cx="2286000" cy="543670"/>
          </a:xfrm>
        </p:spPr>
        <p:txBody>
          <a:bodyPr/>
          <a:lstStyle/>
          <a:p>
            <a:pPr marL="432" indent="0">
              <a:buNone/>
            </a:pPr>
            <a:r>
              <a:rPr lang="en-US" sz="2400" dirty="0">
                <a:solidFill>
                  <a:schemeClr val="tx2"/>
                </a:solidFill>
              </a:rPr>
              <a:t>C.</a:t>
            </a:r>
            <a:r>
              <a:rPr lang="en-US" sz="2400" b="1" dirty="0"/>
              <a:t> </a:t>
            </a:r>
            <a:r>
              <a:rPr lang="en-US" sz="2400" dirty="0"/>
              <a:t>Diethyl ether</a:t>
            </a:r>
            <a:endParaRPr lang="en-IN" sz="2400" dirty="0"/>
          </a:p>
        </p:txBody>
      </p:sp>
    </p:spTree>
    <p:extLst>
      <p:ext uri="{BB962C8B-B14F-4D97-AF65-F5344CB8AC3E}">
        <p14:creationId xmlns:p14="http://schemas.microsoft.com/office/powerpoint/2010/main" val="514495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a:t>
            </a:r>
          </a:p>
        </p:txBody>
      </p:sp>
      <p:sp>
        <p:nvSpPr>
          <p:cNvPr id="3" name="Content Placeholder 2"/>
          <p:cNvSpPr>
            <a:spLocks noGrp="1"/>
          </p:cNvSpPr>
          <p:nvPr>
            <p:ph sz="quarter" idx="13"/>
          </p:nvPr>
        </p:nvSpPr>
        <p:spPr>
          <a:xfrm>
            <a:off x="457200" y="1556327"/>
            <a:ext cx="5292247" cy="410259"/>
          </a:xfrm>
        </p:spPr>
        <p:txBody>
          <a:bodyPr/>
          <a:lstStyle/>
          <a:p>
            <a:pPr marL="432" indent="0">
              <a:buNone/>
            </a:pPr>
            <a:r>
              <a:rPr lang="en-US" sz="2400" dirty="0"/>
              <a:t>Write the structures for the following:</a:t>
            </a:r>
            <a:endParaRPr lang="en-IN" sz="2400" dirty="0"/>
          </a:p>
        </p:txBody>
      </p:sp>
      <p:sp>
        <p:nvSpPr>
          <p:cNvPr id="4" name="Content Placeholder 3"/>
          <p:cNvSpPr>
            <a:spLocks noGrp="1"/>
          </p:cNvSpPr>
          <p:nvPr>
            <p:ph sz="quarter" idx="14"/>
          </p:nvPr>
        </p:nvSpPr>
        <p:spPr>
          <a:xfrm>
            <a:off x="457200" y="2329841"/>
            <a:ext cx="2048005" cy="438411"/>
          </a:xfrm>
        </p:spPr>
        <p:txBody>
          <a:bodyPr/>
          <a:lstStyle/>
          <a:p>
            <a:pPr marL="432" indent="0">
              <a:buNone/>
            </a:pPr>
            <a:r>
              <a:rPr lang="en-US" sz="2400" dirty="0">
                <a:solidFill>
                  <a:schemeClr val="tx2"/>
                </a:solidFill>
              </a:rPr>
              <a:t>A.</a:t>
            </a:r>
            <a:r>
              <a:rPr lang="en-US" sz="2400" b="1" dirty="0"/>
              <a:t> </a:t>
            </a:r>
            <a:r>
              <a:rPr lang="en-US" sz="2400" dirty="0"/>
              <a:t>3-Pentanol</a:t>
            </a:r>
          </a:p>
        </p:txBody>
      </p:sp>
      <p:pic>
        <p:nvPicPr>
          <p:cNvPr id="11" name="Content Placeholder 10" descr="C H 3, single bond, C H 2, single bond, C H, single bond, C H 2, single bond, C H 3. The third C is single bonded to O H above.">
            <a:extLst>
              <a:ext uri="{FF2B5EF4-FFF2-40B4-BE49-F238E27FC236}">
                <a16:creationId xmlns:a16="http://schemas.microsoft.com/office/drawing/2014/main" id="{BFDEE5E3-A297-477E-8749-48C97BF4A37B}"/>
              </a:ext>
            </a:extLst>
          </p:cNvPr>
          <p:cNvPicPr>
            <a:picLocks noGrp="1" noChangeAspect="1"/>
          </p:cNvPicPr>
          <p:nvPr>
            <p:ph sz="quarter" idx="15"/>
          </p:nvPr>
        </p:nvPicPr>
        <p:blipFill>
          <a:blip r:embed="rId2"/>
          <a:stretch>
            <a:fillRect/>
          </a:stretch>
        </p:blipFill>
        <p:spPr>
          <a:xfrm>
            <a:off x="2914281" y="2103999"/>
            <a:ext cx="3468925" cy="890093"/>
          </a:xfrm>
          <a:prstGeom prst="rect">
            <a:avLst/>
          </a:prstGeom>
        </p:spPr>
      </p:pic>
      <p:sp>
        <p:nvSpPr>
          <p:cNvPr id="6" name="Content Placeholder 5"/>
          <p:cNvSpPr>
            <a:spLocks noGrp="1"/>
          </p:cNvSpPr>
          <p:nvPr>
            <p:ph sz="quarter" idx="16"/>
          </p:nvPr>
        </p:nvSpPr>
        <p:spPr>
          <a:xfrm>
            <a:off x="457200" y="3357347"/>
            <a:ext cx="1622121" cy="463091"/>
          </a:xfrm>
        </p:spPr>
        <p:txBody>
          <a:bodyPr/>
          <a:lstStyle/>
          <a:p>
            <a:pPr marL="432" indent="0">
              <a:buNone/>
            </a:pPr>
            <a:r>
              <a:rPr lang="en-IN" dirty="0">
                <a:solidFill>
                  <a:schemeClr val="tx2"/>
                </a:solidFill>
              </a:rPr>
              <a:t>B.</a:t>
            </a:r>
            <a:r>
              <a:rPr lang="en-IN" dirty="0"/>
              <a:t> Ethanol</a:t>
            </a:r>
          </a:p>
        </p:txBody>
      </p:sp>
      <p:pic>
        <p:nvPicPr>
          <p:cNvPr id="12" name="Content Placeholder 11" descr="C H 3, single bond, C H 2, single bond, O H.">
            <a:extLst>
              <a:ext uri="{FF2B5EF4-FFF2-40B4-BE49-F238E27FC236}">
                <a16:creationId xmlns:a16="http://schemas.microsoft.com/office/drawing/2014/main" id="{1A85A38A-2167-4974-85C1-36263066B080}"/>
              </a:ext>
            </a:extLst>
          </p:cNvPr>
          <p:cNvPicPr>
            <a:picLocks noGrp="1" noChangeAspect="1"/>
          </p:cNvPicPr>
          <p:nvPr>
            <p:ph sz="quarter" idx="17"/>
          </p:nvPr>
        </p:nvPicPr>
        <p:blipFill>
          <a:blip r:embed="rId3"/>
          <a:stretch>
            <a:fillRect/>
          </a:stretch>
        </p:blipFill>
        <p:spPr>
          <a:xfrm>
            <a:off x="2914281" y="3411971"/>
            <a:ext cx="1993565" cy="408467"/>
          </a:xfrm>
          <a:prstGeom prst="rect">
            <a:avLst/>
          </a:prstGeom>
        </p:spPr>
      </p:pic>
      <p:sp>
        <p:nvSpPr>
          <p:cNvPr id="8" name="Content Placeholder 7"/>
          <p:cNvSpPr>
            <a:spLocks noGrp="1"/>
          </p:cNvSpPr>
          <p:nvPr>
            <p:ph sz="quarter" idx="18"/>
          </p:nvPr>
        </p:nvSpPr>
        <p:spPr>
          <a:xfrm>
            <a:off x="457200" y="4314825"/>
            <a:ext cx="2244139" cy="445065"/>
          </a:xfrm>
        </p:spPr>
        <p:txBody>
          <a:bodyPr/>
          <a:lstStyle/>
          <a:p>
            <a:pPr marL="432" indent="0">
              <a:buNone/>
            </a:pPr>
            <a:r>
              <a:rPr lang="en-US" dirty="0">
                <a:solidFill>
                  <a:schemeClr val="tx2"/>
                </a:solidFill>
              </a:rPr>
              <a:t>C.</a:t>
            </a:r>
            <a:r>
              <a:rPr lang="en-US" b="1" dirty="0"/>
              <a:t> </a:t>
            </a:r>
            <a:r>
              <a:rPr lang="en-US" dirty="0"/>
              <a:t>Diethyl ether</a:t>
            </a:r>
            <a:endParaRPr lang="en-IN" dirty="0"/>
          </a:p>
        </p:txBody>
      </p:sp>
      <p:pic>
        <p:nvPicPr>
          <p:cNvPr id="13" name="Content Placeholder 12" descr="C H 3, single bond, C H 2, single bond, O, single bond, C H 2, single bond, C H 3.">
            <a:extLst>
              <a:ext uri="{FF2B5EF4-FFF2-40B4-BE49-F238E27FC236}">
                <a16:creationId xmlns:a16="http://schemas.microsoft.com/office/drawing/2014/main" id="{269D2616-40D3-4925-A99E-5698D98A8A25}"/>
              </a:ext>
            </a:extLst>
          </p:cNvPr>
          <p:cNvPicPr>
            <a:picLocks noGrp="1" noChangeAspect="1"/>
          </p:cNvPicPr>
          <p:nvPr>
            <p:ph sz="quarter" idx="19"/>
          </p:nvPr>
        </p:nvPicPr>
        <p:blipFill>
          <a:blip r:embed="rId4"/>
          <a:stretch>
            <a:fillRect/>
          </a:stretch>
        </p:blipFill>
        <p:spPr>
          <a:xfrm>
            <a:off x="2914281" y="4333133"/>
            <a:ext cx="3493311" cy="426757"/>
          </a:xfrm>
          <a:prstGeom prst="rect">
            <a:avLst/>
          </a:prstGeom>
        </p:spPr>
      </p:pic>
    </p:spTree>
    <p:extLst>
      <p:ext uri="{BB962C8B-B14F-4D97-AF65-F5344CB8AC3E}">
        <p14:creationId xmlns:p14="http://schemas.microsoft.com/office/powerpoint/2010/main" val="3042982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12.2 Properties of Alcohols</a:t>
            </a:r>
            <a:endParaRPr lang="en-IN" dirty="0"/>
          </a:p>
        </p:txBody>
      </p:sp>
      <p:sp>
        <p:nvSpPr>
          <p:cNvPr id="21" name="Content Placeholder 20"/>
          <p:cNvSpPr>
            <a:spLocks noGrp="1"/>
          </p:cNvSpPr>
          <p:nvPr>
            <p:ph sz="quarter" idx="13"/>
          </p:nvPr>
        </p:nvSpPr>
        <p:spPr>
          <a:xfrm>
            <a:off x="457200" y="1556327"/>
            <a:ext cx="3492500" cy="1186873"/>
          </a:xfrm>
        </p:spPr>
        <p:txBody>
          <a:bodyPr/>
          <a:lstStyle/>
          <a:p>
            <a:pPr marL="432" indent="0">
              <a:buNone/>
            </a:pPr>
            <a:r>
              <a:rPr lang="en-US" dirty="0"/>
              <a:t>In an alcohol-containing sanitizer, the amount of ethanol is typically 60%</a:t>
            </a:r>
            <a:endParaRPr lang="en-IN" dirty="0"/>
          </a:p>
        </p:txBody>
      </p:sp>
      <p:graphicFrame>
        <p:nvGraphicFramePr>
          <p:cNvPr id="31" name="Object 30" descr="volume volume percent"/>
          <p:cNvGraphicFramePr>
            <a:graphicFrameLocks noChangeAspect="1"/>
          </p:cNvGraphicFramePr>
          <p:nvPr>
            <p:extLst/>
          </p:nvPr>
        </p:nvGraphicFramePr>
        <p:xfrm>
          <a:off x="448390" y="2801587"/>
          <a:ext cx="717713" cy="395980"/>
        </p:xfrm>
        <a:graphic>
          <a:graphicData uri="http://schemas.openxmlformats.org/presentationml/2006/ole">
            <mc:AlternateContent xmlns:mc="http://schemas.openxmlformats.org/markup-compatibility/2006">
              <mc:Choice xmlns:v="urn:schemas-microsoft-com:vml" Requires="v">
                <p:oleObj spid="_x0000_s15364" name="Equation" r:id="rId3" imgW="368280" imgH="203040" progId="Equation.DSMT4">
                  <p:embed/>
                </p:oleObj>
              </mc:Choice>
              <mc:Fallback>
                <p:oleObj name="Equation" r:id="rId3" imgW="368280" imgH="203040" progId="Equation.DSMT4">
                  <p:embed/>
                  <p:pic>
                    <p:nvPicPr>
                      <p:cNvPr id="31" name="Object 30" descr="volume volume percent"/>
                      <p:cNvPicPr/>
                      <p:nvPr/>
                    </p:nvPicPr>
                    <p:blipFill>
                      <a:blip r:embed="rId4"/>
                      <a:stretch>
                        <a:fillRect/>
                      </a:stretch>
                    </p:blipFill>
                    <p:spPr>
                      <a:xfrm>
                        <a:off x="448390" y="2801587"/>
                        <a:ext cx="717713" cy="395980"/>
                      </a:xfrm>
                      <a:prstGeom prst="rect">
                        <a:avLst/>
                      </a:prstGeom>
                    </p:spPr>
                  </p:pic>
                </p:oleObj>
              </mc:Fallback>
            </mc:AlternateContent>
          </a:graphicData>
        </a:graphic>
      </p:graphicFrame>
      <p:sp>
        <p:nvSpPr>
          <p:cNvPr id="22" name="Content Placeholder 21"/>
          <p:cNvSpPr>
            <a:spLocks noGrp="1"/>
          </p:cNvSpPr>
          <p:nvPr>
            <p:ph sz="quarter" idx="14"/>
          </p:nvPr>
        </p:nvSpPr>
        <p:spPr>
          <a:xfrm>
            <a:off x="1295400" y="2801586"/>
            <a:ext cx="2654300" cy="436913"/>
          </a:xfrm>
        </p:spPr>
        <p:txBody>
          <a:bodyPr/>
          <a:lstStyle/>
          <a:p>
            <a:pPr marL="432" indent="0">
              <a:buNone/>
            </a:pPr>
            <a:r>
              <a:rPr lang="en-US" dirty="0"/>
              <a:t>but can be as high</a:t>
            </a:r>
            <a:endParaRPr lang="en-IN" dirty="0"/>
          </a:p>
        </p:txBody>
      </p:sp>
      <p:sp>
        <p:nvSpPr>
          <p:cNvPr id="23" name="Content Placeholder 22"/>
          <p:cNvSpPr>
            <a:spLocks noGrp="1"/>
          </p:cNvSpPr>
          <p:nvPr>
            <p:ph sz="quarter" idx="15"/>
          </p:nvPr>
        </p:nvSpPr>
        <p:spPr>
          <a:xfrm>
            <a:off x="457201" y="3306753"/>
            <a:ext cx="1143000" cy="401647"/>
          </a:xfrm>
        </p:spPr>
        <p:txBody>
          <a:bodyPr/>
          <a:lstStyle/>
          <a:p>
            <a:pPr marL="432" indent="0">
              <a:buNone/>
            </a:pPr>
            <a:r>
              <a:rPr lang="en-US" dirty="0"/>
              <a:t>as 85%</a:t>
            </a:r>
            <a:endParaRPr lang="en-IN" dirty="0"/>
          </a:p>
        </p:txBody>
      </p:sp>
      <p:graphicFrame>
        <p:nvGraphicFramePr>
          <p:cNvPr id="32" name="Object 31" descr="volume volume percent."/>
          <p:cNvGraphicFramePr>
            <a:graphicFrameLocks noChangeAspect="1"/>
          </p:cNvGraphicFramePr>
          <p:nvPr>
            <p:extLst/>
          </p:nvPr>
        </p:nvGraphicFramePr>
        <p:xfrm>
          <a:off x="1706563" y="3298825"/>
          <a:ext cx="793750" cy="396875"/>
        </p:xfrm>
        <a:graphic>
          <a:graphicData uri="http://schemas.openxmlformats.org/presentationml/2006/ole">
            <mc:AlternateContent xmlns:mc="http://schemas.openxmlformats.org/markup-compatibility/2006">
              <mc:Choice xmlns:v="urn:schemas-microsoft-com:vml" Requires="v">
                <p:oleObj spid="_x0000_s15365" name="Equation" r:id="rId5" imgW="406080" imgH="203040" progId="Equation.DSMT4">
                  <p:embed/>
                </p:oleObj>
              </mc:Choice>
              <mc:Fallback>
                <p:oleObj name="Equation" r:id="rId5" imgW="406080" imgH="203040" progId="Equation.DSMT4">
                  <p:embed/>
                  <p:pic>
                    <p:nvPicPr>
                      <p:cNvPr id="32" name="Object 31" descr="volume volume percent."/>
                      <p:cNvPicPr/>
                      <p:nvPr/>
                    </p:nvPicPr>
                    <p:blipFill>
                      <a:blip r:embed="rId6"/>
                      <a:stretch>
                        <a:fillRect/>
                      </a:stretch>
                    </p:blipFill>
                    <p:spPr>
                      <a:xfrm>
                        <a:off x="1706563" y="3298825"/>
                        <a:ext cx="793750" cy="396875"/>
                      </a:xfrm>
                      <a:prstGeom prst="rect">
                        <a:avLst/>
                      </a:prstGeom>
                    </p:spPr>
                  </p:pic>
                </p:oleObj>
              </mc:Fallback>
            </mc:AlternateContent>
          </a:graphicData>
        </a:graphic>
      </p:graphicFrame>
      <p:sp>
        <p:nvSpPr>
          <p:cNvPr id="24" name="Content Placeholder 23"/>
          <p:cNvSpPr>
            <a:spLocks noGrp="1"/>
          </p:cNvSpPr>
          <p:nvPr>
            <p:ph sz="quarter" idx="16"/>
          </p:nvPr>
        </p:nvSpPr>
        <p:spPr>
          <a:xfrm>
            <a:off x="457201" y="3802052"/>
            <a:ext cx="3213100" cy="1620848"/>
          </a:xfrm>
        </p:spPr>
        <p:txBody>
          <a:bodyPr/>
          <a:lstStyle/>
          <a:p>
            <a:pPr marL="432" indent="0">
              <a:buNone/>
            </a:pPr>
            <a:r>
              <a:rPr lang="en-US" dirty="0"/>
              <a:t>Because alcohols are flammable, hand sanitizers are a fire hazard in the home.</a:t>
            </a:r>
            <a:endParaRPr lang="en-IN" dirty="0"/>
          </a:p>
        </p:txBody>
      </p:sp>
      <p:pic>
        <p:nvPicPr>
          <p:cNvPr id="33" name="Content Placeholder 32" descr="A picture of a person using hand sanitizer. A text below the picture reads, hand sanitizers that contain ethanol are used to kill bacteria on the hands.">
            <a:extLst>
              <a:ext uri="{FF2B5EF4-FFF2-40B4-BE49-F238E27FC236}">
                <a16:creationId xmlns:a16="http://schemas.microsoft.com/office/drawing/2014/main" id="{EE954F44-F39A-4A1D-A0C4-F08B848B5973}"/>
              </a:ext>
            </a:extLst>
          </p:cNvPr>
          <p:cNvPicPr>
            <a:picLocks noGrp="1" noChangeAspect="1"/>
          </p:cNvPicPr>
          <p:nvPr>
            <p:ph sz="quarter" idx="17"/>
          </p:nvPr>
        </p:nvPicPr>
        <p:blipFill>
          <a:blip r:embed="rId7"/>
          <a:stretch>
            <a:fillRect/>
          </a:stretch>
        </p:blipFill>
        <p:spPr>
          <a:xfrm>
            <a:off x="4705511" y="1562101"/>
            <a:ext cx="3596952" cy="3542083"/>
          </a:xfrm>
          <a:prstGeom prst="rect">
            <a:avLst/>
          </a:prstGeom>
        </p:spPr>
      </p:pic>
      <p:sp>
        <p:nvSpPr>
          <p:cNvPr id="26" name="Content Placeholder 25"/>
          <p:cNvSpPr>
            <a:spLocks noGrp="1"/>
          </p:cNvSpPr>
          <p:nvPr>
            <p:ph sz="quarter" idx="18"/>
          </p:nvPr>
        </p:nvSpPr>
        <p:spPr>
          <a:xfrm>
            <a:off x="457200" y="5467935"/>
            <a:ext cx="8232775" cy="894765"/>
          </a:xfrm>
        </p:spPr>
        <p:txBody>
          <a:bodyPr/>
          <a:lstStyle/>
          <a:p>
            <a:pPr marL="432" indent="0">
              <a:buNone/>
            </a:pPr>
            <a:r>
              <a:rPr lang="en-US" b="1" dirty="0"/>
              <a:t>Learning Goal</a:t>
            </a:r>
            <a:r>
              <a:rPr lang="en-US" dirty="0"/>
              <a:t> Describe the classification of alcohols; describe the solubility of alcohols in water.</a:t>
            </a:r>
            <a:endParaRPr lang="en-IN" dirty="0"/>
          </a:p>
        </p:txBody>
      </p:sp>
    </p:spTree>
    <p:extLst>
      <p:ext uri="{BB962C8B-B14F-4D97-AF65-F5344CB8AC3E}">
        <p14:creationId xmlns:p14="http://schemas.microsoft.com/office/powerpoint/2010/main" val="32745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Classification of Alcohols</a:t>
            </a:r>
          </a:p>
        </p:txBody>
      </p:sp>
      <p:sp>
        <p:nvSpPr>
          <p:cNvPr id="3" name="Content Placeholder 2"/>
          <p:cNvSpPr>
            <a:spLocks noGrp="1"/>
          </p:cNvSpPr>
          <p:nvPr>
            <p:ph sz="quarter" idx="13"/>
          </p:nvPr>
        </p:nvSpPr>
        <p:spPr>
          <a:xfrm>
            <a:off x="457200" y="1556327"/>
            <a:ext cx="8229600" cy="1402773"/>
          </a:xfrm>
        </p:spPr>
        <p:txBody>
          <a:bodyPr/>
          <a:lstStyle/>
          <a:p>
            <a:pPr marL="432" indent="0">
              <a:buNone/>
            </a:pPr>
            <a:r>
              <a:rPr lang="en-US" b="1" dirty="0"/>
              <a:t>Alcohols</a:t>
            </a:r>
            <a:r>
              <a:rPr lang="en-US" dirty="0"/>
              <a:t> are classified</a:t>
            </a:r>
          </a:p>
          <a:p>
            <a:r>
              <a:rPr lang="en-US" dirty="0"/>
              <a:t>by the number of alkyl groups attached to the carbon bonded to the hydroxyl</a:t>
            </a:r>
          </a:p>
        </p:txBody>
      </p:sp>
      <p:sp>
        <p:nvSpPr>
          <p:cNvPr id="4" name="Content Placeholder 3"/>
          <p:cNvSpPr>
            <a:spLocks noGrp="1"/>
          </p:cNvSpPr>
          <p:nvPr>
            <p:ph sz="quarter" idx="14"/>
          </p:nvPr>
        </p:nvSpPr>
        <p:spPr>
          <a:xfrm>
            <a:off x="457200" y="3051175"/>
            <a:ext cx="1828800" cy="446088"/>
          </a:xfrm>
        </p:spPr>
        <p:txBody>
          <a:bodyPr/>
          <a:lstStyle/>
          <a:p>
            <a:r>
              <a:rPr lang="en-US" dirty="0"/>
              <a:t>as primary</a:t>
            </a:r>
            <a:endParaRPr lang="en-IN" dirty="0"/>
          </a:p>
        </p:txBody>
      </p:sp>
      <p:graphicFrame>
        <p:nvGraphicFramePr>
          <p:cNvPr id="13" name="Object 12" descr="1 degree,"/>
          <p:cNvGraphicFramePr>
            <a:graphicFrameLocks noChangeAspect="1"/>
          </p:cNvGraphicFramePr>
          <p:nvPr>
            <p:extLst/>
          </p:nvPr>
        </p:nvGraphicFramePr>
        <p:xfrm>
          <a:off x="2413000" y="3075781"/>
          <a:ext cx="619125" cy="396875"/>
        </p:xfrm>
        <a:graphic>
          <a:graphicData uri="http://schemas.openxmlformats.org/presentationml/2006/ole">
            <mc:AlternateContent xmlns:mc="http://schemas.openxmlformats.org/markup-compatibility/2006">
              <mc:Choice xmlns:v="urn:schemas-microsoft-com:vml" Requires="v">
                <p:oleObj spid="_x0000_s16389" name="Equation" r:id="rId4" imgW="317160" imgH="203040" progId="Equation.DSMT4">
                  <p:embed/>
                </p:oleObj>
              </mc:Choice>
              <mc:Fallback>
                <p:oleObj name="Equation" r:id="rId4" imgW="317160" imgH="203040" progId="Equation.DSMT4">
                  <p:embed/>
                  <p:pic>
                    <p:nvPicPr>
                      <p:cNvPr id="13" name="Object 12" descr="1 degree,"/>
                      <p:cNvPicPr/>
                      <p:nvPr/>
                    </p:nvPicPr>
                    <p:blipFill>
                      <a:blip r:embed="rId5"/>
                      <a:stretch>
                        <a:fillRect/>
                      </a:stretch>
                    </p:blipFill>
                    <p:spPr>
                      <a:xfrm>
                        <a:off x="2413000" y="3075781"/>
                        <a:ext cx="619125" cy="396875"/>
                      </a:xfrm>
                      <a:prstGeom prst="rect">
                        <a:avLst/>
                      </a:prstGeom>
                    </p:spPr>
                  </p:pic>
                </p:oleObj>
              </mc:Fallback>
            </mc:AlternateContent>
          </a:graphicData>
        </a:graphic>
      </p:graphicFrame>
      <p:sp>
        <p:nvSpPr>
          <p:cNvPr id="5" name="Content Placeholder 4"/>
          <p:cNvSpPr>
            <a:spLocks noGrp="1"/>
          </p:cNvSpPr>
          <p:nvPr>
            <p:ph sz="quarter" idx="15"/>
          </p:nvPr>
        </p:nvSpPr>
        <p:spPr>
          <a:xfrm>
            <a:off x="3159125" y="3051175"/>
            <a:ext cx="1565275" cy="421481"/>
          </a:xfrm>
        </p:spPr>
        <p:txBody>
          <a:bodyPr/>
          <a:lstStyle/>
          <a:p>
            <a:pPr marL="432" indent="0">
              <a:buNone/>
            </a:pPr>
            <a:r>
              <a:rPr lang="en-US" dirty="0"/>
              <a:t>secondary</a:t>
            </a:r>
            <a:endParaRPr lang="en-IN" dirty="0"/>
          </a:p>
        </p:txBody>
      </p:sp>
      <p:graphicFrame>
        <p:nvGraphicFramePr>
          <p:cNvPr id="14" name="Object 13" descr="2 degrees,"/>
          <p:cNvGraphicFramePr>
            <a:graphicFrameLocks noChangeAspect="1"/>
          </p:cNvGraphicFramePr>
          <p:nvPr>
            <p:extLst/>
          </p:nvPr>
        </p:nvGraphicFramePr>
        <p:xfrm>
          <a:off x="4851400" y="3063477"/>
          <a:ext cx="644525" cy="396875"/>
        </p:xfrm>
        <a:graphic>
          <a:graphicData uri="http://schemas.openxmlformats.org/presentationml/2006/ole">
            <mc:AlternateContent xmlns:mc="http://schemas.openxmlformats.org/markup-compatibility/2006">
              <mc:Choice xmlns:v="urn:schemas-microsoft-com:vml" Requires="v">
                <p:oleObj spid="_x0000_s16390" name="Equation" r:id="rId6" imgW="330120" imgH="203040" progId="Equation.DSMT4">
                  <p:embed/>
                </p:oleObj>
              </mc:Choice>
              <mc:Fallback>
                <p:oleObj name="Equation" r:id="rId6" imgW="330120" imgH="203040" progId="Equation.DSMT4">
                  <p:embed/>
                  <p:pic>
                    <p:nvPicPr>
                      <p:cNvPr id="14" name="Object 13" descr="2 degrees,"/>
                      <p:cNvPicPr/>
                      <p:nvPr/>
                    </p:nvPicPr>
                    <p:blipFill>
                      <a:blip r:embed="rId7"/>
                      <a:stretch>
                        <a:fillRect/>
                      </a:stretch>
                    </p:blipFill>
                    <p:spPr>
                      <a:xfrm>
                        <a:off x="4851400" y="3063477"/>
                        <a:ext cx="644525" cy="396875"/>
                      </a:xfrm>
                      <a:prstGeom prst="rect">
                        <a:avLst/>
                      </a:prstGeom>
                    </p:spPr>
                  </p:pic>
                </p:oleObj>
              </mc:Fallback>
            </mc:AlternateContent>
          </a:graphicData>
        </a:graphic>
      </p:graphicFrame>
      <p:sp>
        <p:nvSpPr>
          <p:cNvPr id="6" name="Content Placeholder 5"/>
          <p:cNvSpPr>
            <a:spLocks noGrp="1"/>
          </p:cNvSpPr>
          <p:nvPr>
            <p:ph sz="quarter" idx="16"/>
          </p:nvPr>
        </p:nvSpPr>
        <p:spPr>
          <a:xfrm>
            <a:off x="5597525" y="3063477"/>
            <a:ext cx="1438275" cy="409180"/>
          </a:xfrm>
        </p:spPr>
        <p:txBody>
          <a:bodyPr/>
          <a:lstStyle/>
          <a:p>
            <a:pPr marL="432" indent="0">
              <a:buNone/>
            </a:pPr>
            <a:r>
              <a:rPr lang="en-US" dirty="0"/>
              <a:t>or tertiary</a:t>
            </a:r>
            <a:endParaRPr lang="en-IN" dirty="0"/>
          </a:p>
        </p:txBody>
      </p:sp>
      <p:graphicFrame>
        <p:nvGraphicFramePr>
          <p:cNvPr id="15" name="Object 14" descr="3 degrees"/>
          <p:cNvGraphicFramePr>
            <a:graphicFrameLocks noChangeAspect="1"/>
          </p:cNvGraphicFramePr>
          <p:nvPr>
            <p:extLst/>
          </p:nvPr>
        </p:nvGraphicFramePr>
        <p:xfrm>
          <a:off x="7086600" y="3074988"/>
          <a:ext cx="569912" cy="396875"/>
        </p:xfrm>
        <a:graphic>
          <a:graphicData uri="http://schemas.openxmlformats.org/presentationml/2006/ole">
            <mc:AlternateContent xmlns:mc="http://schemas.openxmlformats.org/markup-compatibility/2006">
              <mc:Choice xmlns:v="urn:schemas-microsoft-com:vml" Requires="v">
                <p:oleObj spid="_x0000_s16391" name="Equation" r:id="rId8" imgW="291960" imgH="203040" progId="Equation.DSMT4">
                  <p:embed/>
                </p:oleObj>
              </mc:Choice>
              <mc:Fallback>
                <p:oleObj name="Equation" r:id="rId8" imgW="291960" imgH="203040" progId="Equation.DSMT4">
                  <p:embed/>
                  <p:pic>
                    <p:nvPicPr>
                      <p:cNvPr id="15" name="Object 14" descr="3 degrees"/>
                      <p:cNvPicPr/>
                      <p:nvPr/>
                    </p:nvPicPr>
                    <p:blipFill>
                      <a:blip r:embed="rId9"/>
                      <a:stretch>
                        <a:fillRect/>
                      </a:stretch>
                    </p:blipFill>
                    <p:spPr>
                      <a:xfrm>
                        <a:off x="7086600" y="3074988"/>
                        <a:ext cx="569912" cy="396875"/>
                      </a:xfrm>
                      <a:prstGeom prst="rect">
                        <a:avLst/>
                      </a:prstGeom>
                    </p:spPr>
                  </p:pic>
                </p:oleObj>
              </mc:Fallback>
            </mc:AlternateContent>
          </a:graphicData>
        </a:graphic>
      </p:graphicFrame>
      <p:pic>
        <p:nvPicPr>
          <p:cNvPr id="16" name="Content Placeholder 15" descr="The three classifications of alcohols all have a central carbon atom bonded to an O H group. For long description in Notes pane, press F6.">
            <a:extLst>
              <a:ext uri="{FF2B5EF4-FFF2-40B4-BE49-F238E27FC236}">
                <a16:creationId xmlns:a16="http://schemas.microsoft.com/office/drawing/2014/main" id="{97D68CE3-D50D-4FFC-B122-C2A203E9630C}"/>
              </a:ext>
            </a:extLst>
          </p:cNvPr>
          <p:cNvPicPr>
            <a:picLocks noGrp="1" noChangeAspect="1"/>
          </p:cNvPicPr>
          <p:nvPr>
            <p:ph sz="quarter" idx="17"/>
          </p:nvPr>
        </p:nvPicPr>
        <p:blipFill>
          <a:blip r:embed="rId10"/>
          <a:stretch>
            <a:fillRect/>
          </a:stretch>
        </p:blipFill>
        <p:spPr>
          <a:xfrm>
            <a:off x="457200" y="3727754"/>
            <a:ext cx="8232775" cy="2493354"/>
          </a:xfrm>
          <a:prstGeom prst="rect">
            <a:avLst/>
          </a:prstGeom>
        </p:spPr>
      </p:pic>
    </p:spTree>
    <p:extLst>
      <p:ext uri="{BB962C8B-B14F-4D97-AF65-F5344CB8AC3E}">
        <p14:creationId xmlns:p14="http://schemas.microsoft.com/office/powerpoint/2010/main" val="4197529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3" name="Content Placeholder 2"/>
          <p:cNvSpPr>
            <a:spLocks noGrp="1"/>
          </p:cNvSpPr>
          <p:nvPr>
            <p:ph sz="quarter" idx="13"/>
          </p:nvPr>
        </p:nvSpPr>
        <p:spPr>
          <a:xfrm>
            <a:off x="457200" y="1556327"/>
            <a:ext cx="7683500" cy="424873"/>
          </a:xfrm>
        </p:spPr>
        <p:txBody>
          <a:bodyPr/>
          <a:lstStyle/>
          <a:p>
            <a:pPr marL="432" indent="0">
              <a:buNone/>
            </a:pPr>
            <a:r>
              <a:rPr lang="en-US" dirty="0"/>
              <a:t>Classify each alcohol as primary, secondary, or tertiary.</a:t>
            </a:r>
          </a:p>
        </p:txBody>
      </p:sp>
      <p:sp>
        <p:nvSpPr>
          <p:cNvPr id="4" name="Content Placeholder 3"/>
          <p:cNvSpPr>
            <a:spLocks noGrp="1"/>
          </p:cNvSpPr>
          <p:nvPr>
            <p:ph sz="quarter" idx="14"/>
          </p:nvPr>
        </p:nvSpPr>
        <p:spPr>
          <a:xfrm>
            <a:off x="457200" y="2362199"/>
            <a:ext cx="419100" cy="419101"/>
          </a:xfrm>
        </p:spPr>
        <p:txBody>
          <a:bodyPr/>
          <a:lstStyle/>
          <a:p>
            <a:pPr marL="432" indent="0">
              <a:buNone/>
            </a:pPr>
            <a:r>
              <a:rPr lang="en-US" dirty="0">
                <a:solidFill>
                  <a:schemeClr val="tx2"/>
                </a:solidFill>
              </a:rPr>
              <a:t>A.</a:t>
            </a:r>
          </a:p>
        </p:txBody>
      </p:sp>
      <p:pic>
        <p:nvPicPr>
          <p:cNvPr id="13" name="Content Placeholder 12" descr="C H 3, single bond, C H, single bond, C H 2, single bond, C H 3. The second C is single bonded to O H above.">
            <a:extLst>
              <a:ext uri="{FF2B5EF4-FFF2-40B4-BE49-F238E27FC236}">
                <a16:creationId xmlns:a16="http://schemas.microsoft.com/office/drawing/2014/main" id="{E674ABCA-C191-4919-B198-8FAF5E7434EB}"/>
              </a:ext>
            </a:extLst>
          </p:cNvPr>
          <p:cNvPicPr>
            <a:picLocks noGrp="1" noChangeAspect="1"/>
          </p:cNvPicPr>
          <p:nvPr>
            <p:ph sz="quarter" idx="15"/>
          </p:nvPr>
        </p:nvPicPr>
        <p:blipFill>
          <a:blip r:embed="rId2"/>
          <a:stretch>
            <a:fillRect/>
          </a:stretch>
        </p:blipFill>
        <p:spPr>
          <a:xfrm>
            <a:off x="1119042" y="2146861"/>
            <a:ext cx="3353091" cy="853514"/>
          </a:xfrm>
          <a:prstGeom prst="rect">
            <a:avLst/>
          </a:prstGeom>
        </p:spPr>
      </p:pic>
      <p:sp>
        <p:nvSpPr>
          <p:cNvPr id="6" name="Content Placeholder 5"/>
          <p:cNvSpPr>
            <a:spLocks noGrp="1"/>
          </p:cNvSpPr>
          <p:nvPr>
            <p:ph sz="quarter" idx="16"/>
          </p:nvPr>
        </p:nvSpPr>
        <p:spPr>
          <a:xfrm>
            <a:off x="457201" y="3263901"/>
            <a:ext cx="419100" cy="419100"/>
          </a:xfrm>
        </p:spPr>
        <p:txBody>
          <a:bodyPr/>
          <a:lstStyle/>
          <a:p>
            <a:pPr marL="432" indent="0">
              <a:buNone/>
            </a:pPr>
            <a:r>
              <a:rPr lang="en-IN" dirty="0">
                <a:solidFill>
                  <a:schemeClr val="tx2"/>
                </a:solidFill>
              </a:rPr>
              <a:t>B.</a:t>
            </a:r>
          </a:p>
        </p:txBody>
      </p:sp>
      <p:pic>
        <p:nvPicPr>
          <p:cNvPr id="14" name="Content Placeholder 13" descr="C H 3, single bond, C H 2, single bond, C H 2, single bond, O H.">
            <a:extLst>
              <a:ext uri="{FF2B5EF4-FFF2-40B4-BE49-F238E27FC236}">
                <a16:creationId xmlns:a16="http://schemas.microsoft.com/office/drawing/2014/main" id="{5CB9FE50-FE33-407A-90D3-DF26FC8C0B00}"/>
              </a:ext>
            </a:extLst>
          </p:cNvPr>
          <p:cNvPicPr>
            <a:picLocks noGrp="1" noChangeAspect="1"/>
          </p:cNvPicPr>
          <p:nvPr>
            <p:ph sz="quarter" idx="17"/>
          </p:nvPr>
        </p:nvPicPr>
        <p:blipFill>
          <a:blip r:embed="rId3"/>
          <a:stretch>
            <a:fillRect/>
          </a:stretch>
        </p:blipFill>
        <p:spPr>
          <a:xfrm>
            <a:off x="1119042" y="3180817"/>
            <a:ext cx="3127519" cy="585267"/>
          </a:xfrm>
          <a:prstGeom prst="rect">
            <a:avLst/>
          </a:prstGeom>
        </p:spPr>
      </p:pic>
      <p:sp>
        <p:nvSpPr>
          <p:cNvPr id="8" name="Content Placeholder 7"/>
          <p:cNvSpPr>
            <a:spLocks noGrp="1"/>
          </p:cNvSpPr>
          <p:nvPr>
            <p:ph sz="quarter" idx="18"/>
          </p:nvPr>
        </p:nvSpPr>
        <p:spPr>
          <a:xfrm>
            <a:off x="457200" y="4441368"/>
            <a:ext cx="419101" cy="419098"/>
          </a:xfrm>
        </p:spPr>
        <p:txBody>
          <a:bodyPr/>
          <a:lstStyle/>
          <a:p>
            <a:pPr marL="432" indent="0">
              <a:buNone/>
            </a:pPr>
            <a:r>
              <a:rPr lang="en-US" dirty="0">
                <a:solidFill>
                  <a:schemeClr val="tx2"/>
                </a:solidFill>
              </a:rPr>
              <a:t>C.</a:t>
            </a:r>
            <a:endParaRPr lang="en-IN" dirty="0">
              <a:solidFill>
                <a:schemeClr val="tx2"/>
              </a:solidFill>
            </a:endParaRPr>
          </a:p>
        </p:txBody>
      </p:sp>
      <p:pic>
        <p:nvPicPr>
          <p:cNvPr id="15" name="Content Placeholder 14" descr="C H 3, single bond, C H 2, single bond, C, single bond, C H 2, single bond, C H 3. The third C is single bonded to C H 3 below and single bonded to O H above.">
            <a:extLst>
              <a:ext uri="{FF2B5EF4-FFF2-40B4-BE49-F238E27FC236}">
                <a16:creationId xmlns:a16="http://schemas.microsoft.com/office/drawing/2014/main" id="{E72A698D-3970-4907-8C3C-4CEE735F5CDB}"/>
              </a:ext>
            </a:extLst>
          </p:cNvPr>
          <p:cNvPicPr>
            <a:picLocks noGrp="1" noChangeAspect="1"/>
          </p:cNvPicPr>
          <p:nvPr>
            <p:ph sz="quarter" idx="19"/>
          </p:nvPr>
        </p:nvPicPr>
        <p:blipFill>
          <a:blip r:embed="rId4"/>
          <a:stretch>
            <a:fillRect/>
          </a:stretch>
        </p:blipFill>
        <p:spPr>
          <a:xfrm>
            <a:off x="1119042" y="4165602"/>
            <a:ext cx="3493311" cy="1127858"/>
          </a:xfrm>
          <a:prstGeom prst="rect">
            <a:avLst/>
          </a:prstGeom>
        </p:spPr>
      </p:pic>
    </p:spTree>
    <p:extLst>
      <p:ext uri="{BB962C8B-B14F-4D97-AF65-F5344CB8AC3E}">
        <p14:creationId xmlns:p14="http://schemas.microsoft.com/office/powerpoint/2010/main" val="810451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3" name="Content Placeholder 2"/>
          <p:cNvSpPr>
            <a:spLocks noGrp="1"/>
          </p:cNvSpPr>
          <p:nvPr>
            <p:ph sz="quarter" idx="13"/>
          </p:nvPr>
        </p:nvSpPr>
        <p:spPr>
          <a:xfrm>
            <a:off x="457200" y="1556327"/>
            <a:ext cx="7823200" cy="424873"/>
          </a:xfrm>
        </p:spPr>
        <p:txBody>
          <a:bodyPr/>
          <a:lstStyle/>
          <a:p>
            <a:pPr marL="432" indent="0">
              <a:buNone/>
            </a:pPr>
            <a:r>
              <a:rPr lang="en-US" dirty="0"/>
              <a:t>Classify each alcohol as primary, secondary, or tertiary.</a:t>
            </a:r>
          </a:p>
        </p:txBody>
      </p:sp>
      <p:sp>
        <p:nvSpPr>
          <p:cNvPr id="4" name="Content Placeholder 3"/>
          <p:cNvSpPr>
            <a:spLocks noGrp="1"/>
          </p:cNvSpPr>
          <p:nvPr>
            <p:ph sz="quarter" idx="14"/>
          </p:nvPr>
        </p:nvSpPr>
        <p:spPr>
          <a:xfrm>
            <a:off x="457200" y="2387599"/>
            <a:ext cx="431800" cy="444501"/>
          </a:xfrm>
        </p:spPr>
        <p:txBody>
          <a:bodyPr/>
          <a:lstStyle/>
          <a:p>
            <a:pPr marL="432" indent="0">
              <a:buNone/>
            </a:pPr>
            <a:r>
              <a:rPr lang="en-US" dirty="0">
                <a:solidFill>
                  <a:schemeClr val="tx2"/>
                </a:solidFill>
              </a:rPr>
              <a:t>A.</a:t>
            </a:r>
          </a:p>
        </p:txBody>
      </p:sp>
      <p:pic>
        <p:nvPicPr>
          <p:cNvPr id="13" name="Content Placeholder 12" descr="C H 3, single bond, C H, single bond, C H 2, single bond, C H 3. The second C is single bonded to O H above.">
            <a:extLst>
              <a:ext uri="{FF2B5EF4-FFF2-40B4-BE49-F238E27FC236}">
                <a16:creationId xmlns:a16="http://schemas.microsoft.com/office/drawing/2014/main" id="{E674ABCA-C191-4919-B198-8FAF5E7434EB}"/>
              </a:ext>
            </a:extLst>
          </p:cNvPr>
          <p:cNvPicPr>
            <a:picLocks noGrp="1" noChangeAspect="1"/>
          </p:cNvPicPr>
          <p:nvPr>
            <p:ph sz="quarter" idx="15"/>
          </p:nvPr>
        </p:nvPicPr>
        <p:blipFill>
          <a:blip r:embed="rId2"/>
          <a:stretch>
            <a:fillRect/>
          </a:stretch>
        </p:blipFill>
        <p:spPr>
          <a:xfrm>
            <a:off x="1015709" y="2183092"/>
            <a:ext cx="3353091" cy="853514"/>
          </a:xfrm>
          <a:prstGeom prst="rect">
            <a:avLst/>
          </a:prstGeom>
        </p:spPr>
      </p:pic>
      <p:sp>
        <p:nvSpPr>
          <p:cNvPr id="6" name="Content Placeholder 5"/>
          <p:cNvSpPr>
            <a:spLocks noGrp="1"/>
          </p:cNvSpPr>
          <p:nvPr>
            <p:ph sz="quarter" idx="16"/>
          </p:nvPr>
        </p:nvSpPr>
        <p:spPr>
          <a:xfrm>
            <a:off x="4686299" y="2547254"/>
            <a:ext cx="2032000" cy="444500"/>
          </a:xfrm>
        </p:spPr>
        <p:txBody>
          <a:bodyPr/>
          <a:lstStyle/>
          <a:p>
            <a:pPr marL="432" indent="0">
              <a:buNone/>
            </a:pPr>
            <a:r>
              <a:rPr lang="en-US" b="1" dirty="0"/>
              <a:t>secondary</a:t>
            </a:r>
            <a:endParaRPr lang="en-US" dirty="0"/>
          </a:p>
        </p:txBody>
      </p:sp>
      <p:sp>
        <p:nvSpPr>
          <p:cNvPr id="7" name="Content Placeholder 6"/>
          <p:cNvSpPr>
            <a:spLocks noGrp="1"/>
          </p:cNvSpPr>
          <p:nvPr>
            <p:ph sz="quarter" idx="17"/>
          </p:nvPr>
        </p:nvSpPr>
        <p:spPr>
          <a:xfrm>
            <a:off x="457201" y="3446463"/>
            <a:ext cx="431800" cy="457200"/>
          </a:xfrm>
        </p:spPr>
        <p:txBody>
          <a:bodyPr/>
          <a:lstStyle/>
          <a:p>
            <a:pPr marL="432" indent="0">
              <a:buNone/>
            </a:pPr>
            <a:r>
              <a:rPr lang="en-IN" dirty="0">
                <a:solidFill>
                  <a:schemeClr val="tx2"/>
                </a:solidFill>
              </a:rPr>
              <a:t>B.</a:t>
            </a:r>
          </a:p>
        </p:txBody>
      </p:sp>
      <p:pic>
        <p:nvPicPr>
          <p:cNvPr id="14" name="Content Placeholder 13" descr="C H 3, single bond, C H 2, single bond, C H 2, single bond, O H.">
            <a:extLst>
              <a:ext uri="{FF2B5EF4-FFF2-40B4-BE49-F238E27FC236}">
                <a16:creationId xmlns:a16="http://schemas.microsoft.com/office/drawing/2014/main" id="{5CB9FE50-FE33-407A-90D3-DF26FC8C0B00}"/>
              </a:ext>
            </a:extLst>
          </p:cNvPr>
          <p:cNvPicPr>
            <a:picLocks noGrp="1" noChangeAspect="1"/>
          </p:cNvPicPr>
          <p:nvPr>
            <p:ph sz="quarter" idx="18"/>
          </p:nvPr>
        </p:nvPicPr>
        <p:blipFill>
          <a:blip r:embed="rId3"/>
          <a:stretch>
            <a:fillRect/>
          </a:stretch>
        </p:blipFill>
        <p:spPr>
          <a:xfrm>
            <a:off x="1015709" y="3382429"/>
            <a:ext cx="3127519" cy="585267"/>
          </a:xfrm>
          <a:prstGeom prst="rect">
            <a:avLst/>
          </a:prstGeom>
        </p:spPr>
      </p:pic>
      <p:sp>
        <p:nvSpPr>
          <p:cNvPr id="9" name="Content Placeholder 8"/>
          <p:cNvSpPr>
            <a:spLocks noGrp="1"/>
          </p:cNvSpPr>
          <p:nvPr>
            <p:ph sz="quarter" idx="19"/>
          </p:nvPr>
        </p:nvSpPr>
        <p:spPr>
          <a:xfrm>
            <a:off x="4700813" y="3475492"/>
            <a:ext cx="1320799" cy="457199"/>
          </a:xfrm>
        </p:spPr>
        <p:txBody>
          <a:bodyPr/>
          <a:lstStyle/>
          <a:p>
            <a:pPr marL="432" indent="0">
              <a:buNone/>
            </a:pPr>
            <a:r>
              <a:rPr lang="en-IN" b="1" dirty="0"/>
              <a:t>primary</a:t>
            </a:r>
            <a:endParaRPr lang="en-IN" dirty="0"/>
          </a:p>
        </p:txBody>
      </p:sp>
      <p:sp>
        <p:nvSpPr>
          <p:cNvPr id="10" name="Content Placeholder 9"/>
          <p:cNvSpPr>
            <a:spLocks noGrp="1"/>
          </p:cNvSpPr>
          <p:nvPr>
            <p:ph sz="quarter" idx="20"/>
          </p:nvPr>
        </p:nvSpPr>
        <p:spPr>
          <a:xfrm>
            <a:off x="457201" y="4297363"/>
            <a:ext cx="431800" cy="401637"/>
          </a:xfrm>
        </p:spPr>
        <p:txBody>
          <a:bodyPr/>
          <a:lstStyle/>
          <a:p>
            <a:pPr marL="432" indent="0">
              <a:buNone/>
            </a:pPr>
            <a:r>
              <a:rPr lang="en-US" dirty="0">
                <a:solidFill>
                  <a:schemeClr val="tx2"/>
                </a:solidFill>
              </a:rPr>
              <a:t>C.</a:t>
            </a:r>
            <a:endParaRPr lang="en-IN" dirty="0">
              <a:solidFill>
                <a:schemeClr val="tx2"/>
              </a:solidFill>
            </a:endParaRPr>
          </a:p>
        </p:txBody>
      </p:sp>
      <p:pic>
        <p:nvPicPr>
          <p:cNvPr id="15" name="Content Placeholder 14" descr="C H 3, single bond, C H 2, single bond, C, single bond, C H 2, single bond, C H 3. The third C is single bonded to C H 3 below and single bonded to O H above.">
            <a:extLst>
              <a:ext uri="{FF2B5EF4-FFF2-40B4-BE49-F238E27FC236}">
                <a16:creationId xmlns:a16="http://schemas.microsoft.com/office/drawing/2014/main" id="{E72A698D-3970-4907-8C3C-4CEE735F5CDB}"/>
              </a:ext>
            </a:extLst>
          </p:cNvPr>
          <p:cNvPicPr>
            <a:picLocks noGrp="1" noChangeAspect="1"/>
          </p:cNvPicPr>
          <p:nvPr>
            <p:ph sz="quarter" idx="21"/>
          </p:nvPr>
        </p:nvPicPr>
        <p:blipFill>
          <a:blip r:embed="rId4"/>
          <a:stretch>
            <a:fillRect/>
          </a:stretch>
        </p:blipFill>
        <p:spPr>
          <a:xfrm>
            <a:off x="1015709" y="4135071"/>
            <a:ext cx="3493311" cy="1127858"/>
          </a:xfrm>
          <a:prstGeom prst="rect">
            <a:avLst/>
          </a:prstGeom>
        </p:spPr>
      </p:pic>
      <p:sp>
        <p:nvSpPr>
          <p:cNvPr id="12" name="Content Placeholder 11"/>
          <p:cNvSpPr>
            <a:spLocks noGrp="1"/>
          </p:cNvSpPr>
          <p:nvPr>
            <p:ph sz="quarter" idx="22"/>
          </p:nvPr>
        </p:nvSpPr>
        <p:spPr>
          <a:xfrm>
            <a:off x="4775200" y="4544102"/>
            <a:ext cx="1409699" cy="401636"/>
          </a:xfrm>
        </p:spPr>
        <p:txBody>
          <a:bodyPr/>
          <a:lstStyle/>
          <a:p>
            <a:pPr marL="432" indent="0">
              <a:buNone/>
            </a:pPr>
            <a:r>
              <a:rPr lang="en-US" b="1" dirty="0"/>
              <a:t>tertiary</a:t>
            </a:r>
            <a:endParaRPr lang="en-IN" dirty="0"/>
          </a:p>
        </p:txBody>
      </p:sp>
    </p:spTree>
    <p:extLst>
      <p:ext uri="{BB962C8B-B14F-4D97-AF65-F5344CB8AC3E}">
        <p14:creationId xmlns:p14="http://schemas.microsoft.com/office/powerpoint/2010/main" val="2776649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Solubility of Alcohols in Water</a:t>
            </a:r>
            <a:endParaRPr lang="en-IN" dirty="0"/>
          </a:p>
        </p:txBody>
      </p:sp>
      <p:sp>
        <p:nvSpPr>
          <p:cNvPr id="3" name="Content Placeholder 2"/>
          <p:cNvSpPr>
            <a:spLocks noGrp="1"/>
          </p:cNvSpPr>
          <p:nvPr>
            <p:ph sz="quarter" idx="13"/>
          </p:nvPr>
        </p:nvSpPr>
        <p:spPr>
          <a:xfrm>
            <a:off x="457200" y="1556327"/>
            <a:ext cx="1346200" cy="401427"/>
          </a:xfrm>
        </p:spPr>
        <p:txBody>
          <a:bodyPr/>
          <a:lstStyle/>
          <a:p>
            <a:pPr marL="432" indent="0">
              <a:buNone/>
            </a:pPr>
            <a:r>
              <a:rPr lang="en-IN" sz="2200" b="1" dirty="0"/>
              <a:t>Alcohols</a:t>
            </a:r>
          </a:p>
        </p:txBody>
      </p:sp>
      <p:sp>
        <p:nvSpPr>
          <p:cNvPr id="4" name="Content Placeholder 3"/>
          <p:cNvSpPr>
            <a:spLocks noGrp="1"/>
          </p:cNvSpPr>
          <p:nvPr>
            <p:ph sz="quarter" idx="14"/>
          </p:nvPr>
        </p:nvSpPr>
        <p:spPr>
          <a:xfrm>
            <a:off x="457200" y="2110155"/>
            <a:ext cx="1993900" cy="391745"/>
          </a:xfrm>
        </p:spPr>
        <p:txBody>
          <a:bodyPr/>
          <a:lstStyle/>
          <a:p>
            <a:pPr marL="255600"/>
            <a:r>
              <a:rPr lang="en-IN" sz="2200" dirty="0"/>
              <a:t>contain polar</a:t>
            </a:r>
          </a:p>
        </p:txBody>
      </p:sp>
      <p:graphicFrame>
        <p:nvGraphicFramePr>
          <p:cNvPr id="13" name="Object 12" descr="single bond O H groups">
            <a:extLst>
              <a:ext uri="{FF2B5EF4-FFF2-40B4-BE49-F238E27FC236}">
                <a16:creationId xmlns:a16="http://schemas.microsoft.com/office/drawing/2014/main" id="{1A997C0C-1702-4D6A-A498-1FF5B27DFEB3}"/>
              </a:ext>
            </a:extLst>
          </p:cNvPr>
          <p:cNvGraphicFramePr>
            <a:graphicFrameLocks noChangeAspect="1"/>
          </p:cNvGraphicFramePr>
          <p:nvPr>
            <p:extLst/>
          </p:nvPr>
        </p:nvGraphicFramePr>
        <p:xfrm>
          <a:off x="2552700" y="2148071"/>
          <a:ext cx="1756972" cy="315912"/>
        </p:xfrm>
        <a:graphic>
          <a:graphicData uri="http://schemas.openxmlformats.org/presentationml/2006/ole">
            <mc:AlternateContent xmlns:mc="http://schemas.openxmlformats.org/markup-compatibility/2006">
              <mc:Choice xmlns:v="urn:schemas-microsoft-com:vml" Requires="v">
                <p:oleObj spid="_x0000_s17411" name="Equation" r:id="rId4" imgW="1968480" imgH="355320" progId="Equation.DSMT4">
                  <p:embed/>
                </p:oleObj>
              </mc:Choice>
              <mc:Fallback>
                <p:oleObj name="Equation" r:id="rId4" imgW="1968480" imgH="355320" progId="Equation.DSMT4">
                  <p:embed/>
                  <p:pic>
                    <p:nvPicPr>
                      <p:cNvPr id="13" name="Object 12" descr="single bond O H groups">
                        <a:extLst>
                          <a:ext uri="{FF2B5EF4-FFF2-40B4-BE49-F238E27FC236}">
                            <a16:creationId xmlns:a16="http://schemas.microsoft.com/office/drawing/2014/main" id="{1A997C0C-1702-4D6A-A498-1FF5B27DFEB3}"/>
                          </a:ext>
                        </a:extLst>
                      </p:cNvPr>
                      <p:cNvPicPr/>
                      <p:nvPr/>
                    </p:nvPicPr>
                    <p:blipFill>
                      <a:blip r:embed="rId5"/>
                      <a:stretch>
                        <a:fillRect/>
                      </a:stretch>
                    </p:blipFill>
                    <p:spPr>
                      <a:xfrm>
                        <a:off x="2552700" y="2148071"/>
                        <a:ext cx="1756972" cy="315912"/>
                      </a:xfrm>
                      <a:prstGeom prst="rect">
                        <a:avLst/>
                      </a:prstGeom>
                    </p:spPr>
                  </p:pic>
                </p:oleObj>
              </mc:Fallback>
            </mc:AlternateContent>
          </a:graphicData>
        </a:graphic>
      </p:graphicFrame>
      <p:sp>
        <p:nvSpPr>
          <p:cNvPr id="5" name="Content Placeholder 4"/>
          <p:cNvSpPr>
            <a:spLocks noGrp="1"/>
          </p:cNvSpPr>
          <p:nvPr>
            <p:ph sz="quarter" idx="15"/>
          </p:nvPr>
        </p:nvSpPr>
        <p:spPr>
          <a:xfrm>
            <a:off x="457200" y="2555875"/>
            <a:ext cx="4902199" cy="2286000"/>
          </a:xfrm>
        </p:spPr>
        <p:txBody>
          <a:bodyPr/>
          <a:lstStyle/>
          <a:p>
            <a:pPr marL="255600" indent="0">
              <a:buNone/>
            </a:pPr>
            <a:r>
              <a:rPr lang="en-US" sz="2200" dirty="0">
                <a:solidFill>
                  <a:srgbClr val="000000"/>
                </a:solidFill>
                <a:cs typeface="Times New Roman" charset="0"/>
              </a:rPr>
              <a:t>and form hydrogen bonds with </a:t>
            </a:r>
            <a:r>
              <a:rPr lang="en-US" sz="2200" dirty="0"/>
              <a:t>other alcohol molecules and with water</a:t>
            </a:r>
          </a:p>
          <a:p>
            <a:pPr marL="255600"/>
            <a:r>
              <a:rPr lang="en-US" sz="2200" dirty="0">
                <a:solidFill>
                  <a:srgbClr val="000000"/>
                </a:solidFill>
                <a:cs typeface="Times New Roman" charset="0"/>
              </a:rPr>
              <a:t>that have one to three carbons are soluble in water; the solubility of alcohols in water decreases with increasing number of carbons</a:t>
            </a:r>
            <a:endParaRPr lang="en-IN" sz="2200" dirty="0"/>
          </a:p>
        </p:txBody>
      </p:sp>
      <p:pic>
        <p:nvPicPr>
          <p:cNvPr id="14" name="Content Placeholder 13" descr="The first alcohol contains a nonpolar 2 carbon chain and the second alcohol contains a nonpolar 8 carbon chain. The 2 carbon alcohol is soluble in water. The 8 carbon alcohol is insoluble in water.">
            <a:extLst>
              <a:ext uri="{FF2B5EF4-FFF2-40B4-BE49-F238E27FC236}">
                <a16:creationId xmlns:a16="http://schemas.microsoft.com/office/drawing/2014/main" id="{196356CB-9830-4711-B923-4AE842AA4254}"/>
              </a:ext>
            </a:extLst>
          </p:cNvPr>
          <p:cNvPicPr>
            <a:picLocks noGrp="1" noChangeAspect="1"/>
          </p:cNvPicPr>
          <p:nvPr>
            <p:ph sz="quarter" idx="16"/>
          </p:nvPr>
        </p:nvPicPr>
        <p:blipFill>
          <a:blip r:embed="rId6"/>
          <a:stretch>
            <a:fillRect/>
          </a:stretch>
        </p:blipFill>
        <p:spPr>
          <a:xfrm>
            <a:off x="5460999" y="1584462"/>
            <a:ext cx="3535986" cy="2828789"/>
          </a:xfrm>
          <a:prstGeom prst="rect">
            <a:avLst/>
          </a:prstGeom>
        </p:spPr>
      </p:pic>
      <p:pic>
        <p:nvPicPr>
          <p:cNvPr id="15" name="Content Placeholder 14" descr="Methanol, or methyl alcohol, form hydrogen bonds with water molecules. For long description in Notes pane, press F6.">
            <a:extLst>
              <a:ext uri="{FF2B5EF4-FFF2-40B4-BE49-F238E27FC236}">
                <a16:creationId xmlns:a16="http://schemas.microsoft.com/office/drawing/2014/main" id="{E6C77FEF-106F-4505-ADA4-BEAFD750DAE9}"/>
              </a:ext>
            </a:extLst>
          </p:cNvPr>
          <p:cNvPicPr>
            <a:picLocks noGrp="1" noChangeAspect="1"/>
          </p:cNvPicPr>
          <p:nvPr>
            <p:ph sz="quarter" idx="17"/>
          </p:nvPr>
        </p:nvPicPr>
        <p:blipFill>
          <a:blip r:embed="rId7"/>
          <a:stretch>
            <a:fillRect/>
          </a:stretch>
        </p:blipFill>
        <p:spPr>
          <a:xfrm>
            <a:off x="1676149" y="4933767"/>
            <a:ext cx="5791702" cy="1371719"/>
          </a:xfrm>
          <a:prstGeom prst="rect">
            <a:avLst/>
          </a:prstGeom>
        </p:spPr>
      </p:pic>
    </p:spTree>
    <p:extLst>
      <p:ext uri="{BB962C8B-B14F-4D97-AF65-F5344CB8AC3E}">
        <p14:creationId xmlns:p14="http://schemas.microsoft.com/office/powerpoint/2010/main" val="179632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3400" dirty="0"/>
              <a:t>Solubility of Alcohols and Ethers in Water</a:t>
            </a:r>
            <a:endParaRPr lang="en-IN" sz="3400" dirty="0"/>
          </a:p>
        </p:txBody>
      </p:sp>
      <p:sp>
        <p:nvSpPr>
          <p:cNvPr id="14" name="Content Placeholder 13"/>
          <p:cNvSpPr>
            <a:spLocks noGrp="1"/>
          </p:cNvSpPr>
          <p:nvPr>
            <p:ph sz="quarter" idx="13"/>
          </p:nvPr>
        </p:nvSpPr>
        <p:spPr>
          <a:xfrm>
            <a:off x="457200" y="1556327"/>
            <a:ext cx="5588000" cy="450273"/>
          </a:xfrm>
        </p:spPr>
        <p:txBody>
          <a:bodyPr/>
          <a:lstStyle/>
          <a:p>
            <a:pPr marL="432" indent="0">
              <a:buNone/>
            </a:pPr>
            <a:r>
              <a:rPr lang="en-US" sz="2400" b="1" dirty="0"/>
              <a:t>Table 12.1</a:t>
            </a:r>
            <a:r>
              <a:rPr lang="en-US" sz="2400" dirty="0"/>
              <a:t> Solubility of Some Alcohols</a:t>
            </a:r>
            <a:endParaRPr lang="en-IN" sz="2400" dirty="0"/>
          </a:p>
        </p:txBody>
      </p:sp>
      <p:graphicFrame>
        <p:nvGraphicFramePr>
          <p:cNvPr id="16" name="Content Placeholder 15"/>
          <p:cNvGraphicFramePr>
            <a:graphicFrameLocks noGrp="1"/>
          </p:cNvGraphicFramePr>
          <p:nvPr>
            <p:ph sz="quarter" idx="14"/>
            <p:extLst/>
          </p:nvPr>
        </p:nvGraphicFramePr>
        <p:xfrm>
          <a:off x="457200" y="2376488"/>
          <a:ext cx="8229600" cy="2372360"/>
        </p:xfrm>
        <a:graphic>
          <a:graphicData uri="http://schemas.openxmlformats.org/drawingml/2006/table">
            <a:tbl>
              <a:tblPr firstRow="1" bandRow="1">
                <a:tableStyleId>{2D5ABB26-0587-4C30-8999-92F81FD0307C}</a:tableStyleId>
              </a:tblPr>
              <a:tblGrid>
                <a:gridCol w="1320800">
                  <a:extLst>
                    <a:ext uri="{9D8B030D-6E8A-4147-A177-3AD203B41FA5}">
                      <a16:colId xmlns:a16="http://schemas.microsoft.com/office/drawing/2014/main" val="2800522790"/>
                    </a:ext>
                  </a:extLst>
                </a:gridCol>
                <a:gridCol w="3987800">
                  <a:extLst>
                    <a:ext uri="{9D8B030D-6E8A-4147-A177-3AD203B41FA5}">
                      <a16:colId xmlns:a16="http://schemas.microsoft.com/office/drawing/2014/main" val="2027561962"/>
                    </a:ext>
                  </a:extLst>
                </a:gridCol>
                <a:gridCol w="1435100">
                  <a:extLst>
                    <a:ext uri="{9D8B030D-6E8A-4147-A177-3AD203B41FA5}">
                      <a16:colId xmlns:a16="http://schemas.microsoft.com/office/drawing/2014/main" val="3029404371"/>
                    </a:ext>
                  </a:extLst>
                </a:gridCol>
                <a:gridCol w="1485900">
                  <a:extLst>
                    <a:ext uri="{9D8B030D-6E8A-4147-A177-3AD203B41FA5}">
                      <a16:colId xmlns:a16="http://schemas.microsoft.com/office/drawing/2014/main" val="3141957582"/>
                    </a:ext>
                  </a:extLst>
                </a:gridCol>
              </a:tblGrid>
              <a:tr h="370840">
                <a:tc>
                  <a:txBody>
                    <a:bodyPr/>
                    <a:lstStyle/>
                    <a:p>
                      <a:r>
                        <a:rPr lang="en-IN" b="1" dirty="0">
                          <a:solidFill>
                            <a:schemeClr val="tx1"/>
                          </a:solidFill>
                        </a:rPr>
                        <a:t>Compound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Condensed Structural Formula</a:t>
                      </a:r>
                      <a:endParaRPr lang="en-IN"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Number of Carbon Atoms</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Solubility in Water</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263996"/>
                  </a:ext>
                </a:extLst>
              </a:tr>
              <a:tr h="370840">
                <a:tc>
                  <a:txBody>
                    <a:bodyPr/>
                    <a:lstStyle/>
                    <a:p>
                      <a:r>
                        <a:rPr lang="en-IN" sz="1400" b="0" i="0" u="none" strike="noStrike" cap="none" baseline="0" dirty="0">
                          <a:solidFill>
                            <a:schemeClr val="tx1"/>
                          </a:solidFill>
                          <a:latin typeface="+mn-lt"/>
                          <a:ea typeface="+mn-ea"/>
                          <a:cs typeface="+mn-cs"/>
                          <a:sym typeface="Arial"/>
                        </a:rPr>
                        <a:t>Methanol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AU" sz="100" b="0" i="0" u="none" strike="noStrike" dirty="0">
                          <a:solidFill>
                            <a:schemeClr val="tx1"/>
                          </a:solidFill>
                          <a:effectLst/>
                          <a:latin typeface="+mn-lt"/>
                        </a:rPr>
                        <a:t>C H 3,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dirty="0">
                          <a:solidFill>
                            <a:schemeClr val="tx1"/>
                          </a:solidFill>
                        </a:rPr>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162913"/>
                  </a:ext>
                </a:extLst>
              </a:tr>
              <a:tr h="370840">
                <a:tc>
                  <a:txBody>
                    <a:bodyPr/>
                    <a:lstStyle/>
                    <a:p>
                      <a:r>
                        <a:rPr lang="en-IN" sz="1400" b="0" i="0" u="none" strike="noStrike" cap="none" baseline="0" dirty="0">
                          <a:solidFill>
                            <a:schemeClr val="tx1"/>
                          </a:solidFill>
                          <a:latin typeface="+mn-lt"/>
                          <a:ea typeface="+mn-ea"/>
                          <a:cs typeface="+mn-cs"/>
                          <a:sym typeface="Arial"/>
                        </a:rPr>
                        <a:t>Ethanol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b="0" i="0" u="none" strike="noStrike" dirty="0">
                          <a:solidFill>
                            <a:schemeClr val="tx1"/>
                          </a:solidFill>
                          <a:effectLst/>
                          <a:latin typeface="+mn-lt"/>
                        </a:rPr>
                        <a:t>C H 3, single bond, C H 2,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dirty="0">
                          <a:solidFill>
                            <a:schemeClr val="tx1"/>
                          </a:solidFill>
                        </a:rPr>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539893"/>
                  </a:ext>
                </a:extLst>
              </a:tr>
              <a:tr h="370840">
                <a:tc>
                  <a:txBody>
                    <a:bodyPr/>
                    <a:lstStyle/>
                    <a:p>
                      <a:r>
                        <a:rPr lang="en-IN" sz="1400" b="0" i="0" u="none" strike="noStrike" cap="none" baseline="0" dirty="0">
                          <a:solidFill>
                            <a:schemeClr val="tx1"/>
                          </a:solidFill>
                          <a:latin typeface="+mn-lt"/>
                          <a:ea typeface="+mn-ea"/>
                          <a:cs typeface="+mn-cs"/>
                          <a:sym typeface="Arial"/>
                        </a:rPr>
                        <a:t>1-Propanol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b="0" i="0" u="none" strike="noStrike" dirty="0">
                          <a:solidFill>
                            <a:schemeClr val="tx1"/>
                          </a:solidFill>
                          <a:effectLst/>
                          <a:latin typeface="+mn-lt"/>
                        </a:rPr>
                        <a:t>C H 3, single bond, C H 2, single bond, C H 2,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dirty="0">
                          <a:solidFill>
                            <a:schemeClr val="tx1"/>
                          </a:solidFill>
                        </a:rPr>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976641"/>
                  </a:ext>
                </a:extLst>
              </a:tr>
              <a:tr h="370840">
                <a:tc>
                  <a:txBody>
                    <a:bodyPr/>
                    <a:lstStyle/>
                    <a:p>
                      <a:r>
                        <a:rPr lang="en-IN" sz="1400" b="0" i="0" u="none" strike="noStrike" cap="none" baseline="0" dirty="0">
                          <a:solidFill>
                            <a:schemeClr val="tx1"/>
                          </a:solidFill>
                          <a:latin typeface="+mn-lt"/>
                          <a:ea typeface="+mn-ea"/>
                          <a:cs typeface="+mn-cs"/>
                          <a:sym typeface="Arial"/>
                        </a:rPr>
                        <a:t>1-Butanol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b="0" i="0" u="none" strike="noStrike" dirty="0">
                          <a:solidFill>
                            <a:schemeClr val="tx1"/>
                          </a:solidFill>
                          <a:effectLst/>
                          <a:latin typeface="+mn-lt"/>
                        </a:rPr>
                        <a:t>C H 3, single bond, C H 2, single bond, C H 2, single bond, C H 2,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dirty="0">
                          <a:solidFill>
                            <a:schemeClr val="tx1"/>
                          </a:solidFill>
                        </a:rPr>
                        <a:t>Slightly 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87848"/>
                  </a:ext>
                </a:extLst>
              </a:tr>
              <a:tr h="370840">
                <a:tc>
                  <a:txBody>
                    <a:bodyPr/>
                    <a:lstStyle/>
                    <a:p>
                      <a:r>
                        <a:rPr lang="en-IN" sz="1400" b="0" i="0" u="none" strike="noStrike" cap="none" baseline="0" dirty="0">
                          <a:solidFill>
                            <a:schemeClr val="tx1"/>
                          </a:solidFill>
                          <a:latin typeface="+mn-lt"/>
                          <a:ea typeface="+mn-ea"/>
                          <a:cs typeface="+mn-cs"/>
                          <a:sym typeface="Arial"/>
                        </a:rPr>
                        <a:t>1-Pentanol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b="0" i="0" u="none" strike="noStrike" dirty="0">
                          <a:solidFill>
                            <a:schemeClr val="tx1"/>
                          </a:solidFill>
                          <a:effectLst/>
                          <a:latin typeface="+mn-lt"/>
                        </a:rPr>
                        <a:t>C H 3, single bond, C H 2, single bond, C H 2, single bond, C H 2, single bond, C H 2,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dirty="0">
                          <a:solidFill>
                            <a:schemeClr val="tx1"/>
                          </a:solidFill>
                        </a:rPr>
                        <a:t>Insoluble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4181929"/>
                  </a:ext>
                </a:extLst>
              </a:tr>
            </a:tbl>
          </a:graphicData>
        </a:graphic>
      </p:graphicFrame>
      <p:graphicFrame>
        <p:nvGraphicFramePr>
          <p:cNvPr id="17" name="Object 16">
            <a:extLst>
              <a:ext uri="{FF2B5EF4-FFF2-40B4-BE49-F238E27FC236}">
                <a16:creationId xmlns:a16="http://schemas.microsoft.com/office/drawing/2014/main" id="{59C914D9-13DC-45F3-B125-97EA0F4DB7C3}"/>
              </a:ext>
              <a:ext uri="{C183D7F6-B498-43B3-948B-1728B52AA6E4}">
                <adec:decorative xmlns:adec="http://schemas.microsoft.com/office/drawing/2017/decorative" val="1"/>
              </a:ext>
            </a:extLst>
          </p:cNvPr>
          <p:cNvGraphicFramePr>
            <a:graphicFrameLocks noChangeAspect="1"/>
          </p:cNvGraphicFramePr>
          <p:nvPr>
            <p:extLst/>
          </p:nvPr>
        </p:nvGraphicFramePr>
        <p:xfrm>
          <a:off x="1789319" y="2941057"/>
          <a:ext cx="1093787" cy="258762"/>
        </p:xfrm>
        <a:graphic>
          <a:graphicData uri="http://schemas.openxmlformats.org/presentationml/2006/ole">
            <mc:AlternateContent xmlns:mc="http://schemas.openxmlformats.org/markup-compatibility/2006">
              <mc:Choice xmlns:v="urn:schemas-microsoft-com:vml" Requires="v">
                <p:oleObj spid="_x0000_s18439" name="Equation" r:id="rId3" imgW="1600200" imgH="380880" progId="Equation.DSMT4">
                  <p:embed/>
                </p:oleObj>
              </mc:Choice>
              <mc:Fallback>
                <p:oleObj name="Equation" r:id="rId3" imgW="1600200" imgH="380880" progId="Equation.DSMT4">
                  <p:embed/>
                  <p:pic>
                    <p:nvPicPr>
                      <p:cNvPr id="17" name="Object 16">
                        <a:extLst>
                          <a:ext uri="{FF2B5EF4-FFF2-40B4-BE49-F238E27FC236}">
                            <a16:creationId xmlns:a16="http://schemas.microsoft.com/office/drawing/2014/main" id="{59C914D9-13DC-45F3-B125-97EA0F4DB7C3}"/>
                          </a:ext>
                          <a:ext uri="{C183D7F6-B498-43B3-948B-1728B52AA6E4}">
                            <adec:decorative xmlns:adec="http://schemas.microsoft.com/office/drawing/2017/decorative" val="1"/>
                          </a:ext>
                        </a:extLst>
                      </p:cNvPr>
                      <p:cNvPicPr/>
                      <p:nvPr/>
                    </p:nvPicPr>
                    <p:blipFill>
                      <a:blip r:embed="rId4"/>
                      <a:stretch>
                        <a:fillRect/>
                      </a:stretch>
                    </p:blipFill>
                    <p:spPr>
                      <a:xfrm>
                        <a:off x="1789319" y="2941057"/>
                        <a:ext cx="1093787" cy="258762"/>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6D90D69E-F440-426A-A694-26E94948BB38}"/>
              </a:ext>
              <a:ext uri="{C183D7F6-B498-43B3-948B-1728B52AA6E4}">
                <adec:decorative xmlns:adec="http://schemas.microsoft.com/office/drawing/2017/decorative" val="1"/>
              </a:ext>
            </a:extLst>
          </p:cNvPr>
          <p:cNvGraphicFramePr>
            <a:graphicFrameLocks noChangeAspect="1"/>
          </p:cNvGraphicFramePr>
          <p:nvPr>
            <p:extLst/>
          </p:nvPr>
        </p:nvGraphicFramePr>
        <p:xfrm>
          <a:off x="1797253" y="3305191"/>
          <a:ext cx="1789113" cy="258763"/>
        </p:xfrm>
        <a:graphic>
          <a:graphicData uri="http://schemas.openxmlformats.org/presentationml/2006/ole">
            <mc:AlternateContent xmlns:mc="http://schemas.openxmlformats.org/markup-compatibility/2006">
              <mc:Choice xmlns:v="urn:schemas-microsoft-com:vml" Requires="v">
                <p:oleObj spid="_x0000_s18440" name="Equation" r:id="rId5" imgW="2616120" imgH="380880" progId="Equation.DSMT4">
                  <p:embed/>
                </p:oleObj>
              </mc:Choice>
              <mc:Fallback>
                <p:oleObj name="Equation" r:id="rId5" imgW="2616120" imgH="380880" progId="Equation.DSMT4">
                  <p:embed/>
                  <p:pic>
                    <p:nvPicPr>
                      <p:cNvPr id="18" name="Object 17">
                        <a:extLst>
                          <a:ext uri="{FF2B5EF4-FFF2-40B4-BE49-F238E27FC236}">
                            <a16:creationId xmlns:a16="http://schemas.microsoft.com/office/drawing/2014/main" id="{6D90D69E-F440-426A-A694-26E94948BB38}"/>
                          </a:ext>
                          <a:ext uri="{C183D7F6-B498-43B3-948B-1728B52AA6E4}">
                            <adec:decorative xmlns:adec="http://schemas.microsoft.com/office/drawing/2017/decorative" val="1"/>
                          </a:ext>
                        </a:extLst>
                      </p:cNvPr>
                      <p:cNvPicPr/>
                      <p:nvPr/>
                    </p:nvPicPr>
                    <p:blipFill>
                      <a:blip r:embed="rId6"/>
                      <a:stretch>
                        <a:fillRect/>
                      </a:stretch>
                    </p:blipFill>
                    <p:spPr>
                      <a:xfrm>
                        <a:off x="1797253" y="3305191"/>
                        <a:ext cx="1789113" cy="258763"/>
                      </a:xfrm>
                      <a:prstGeom prst="rect">
                        <a:avLst/>
                      </a:prstGeom>
                      <a:solidFill>
                        <a:schemeClr val="bg1"/>
                      </a:solidFill>
                    </p:spPr>
                  </p:pic>
                </p:oleObj>
              </mc:Fallback>
            </mc:AlternateContent>
          </a:graphicData>
        </a:graphic>
      </p:graphicFrame>
      <p:graphicFrame>
        <p:nvGraphicFramePr>
          <p:cNvPr id="19" name="Object 18">
            <a:extLst>
              <a:ext uri="{FF2B5EF4-FFF2-40B4-BE49-F238E27FC236}">
                <a16:creationId xmlns:a16="http://schemas.microsoft.com/office/drawing/2014/main" id="{26845A09-F995-44EC-88FF-C18D082AE237}"/>
              </a:ext>
              <a:ext uri="{C183D7F6-B498-43B3-948B-1728B52AA6E4}">
                <adec:decorative xmlns:adec="http://schemas.microsoft.com/office/drawing/2017/decorative" val="1"/>
              </a:ext>
            </a:extLst>
          </p:cNvPr>
          <p:cNvGraphicFramePr>
            <a:graphicFrameLocks noChangeAspect="1"/>
          </p:cNvGraphicFramePr>
          <p:nvPr>
            <p:extLst/>
          </p:nvPr>
        </p:nvGraphicFramePr>
        <p:xfrm>
          <a:off x="1800433" y="3673289"/>
          <a:ext cx="2482850" cy="258763"/>
        </p:xfrm>
        <a:graphic>
          <a:graphicData uri="http://schemas.openxmlformats.org/presentationml/2006/ole">
            <mc:AlternateContent xmlns:mc="http://schemas.openxmlformats.org/markup-compatibility/2006">
              <mc:Choice xmlns:v="urn:schemas-microsoft-com:vml" Requires="v">
                <p:oleObj spid="_x0000_s18441" name="Equation" r:id="rId7" imgW="3632040" imgH="380880" progId="Equation.DSMT4">
                  <p:embed/>
                </p:oleObj>
              </mc:Choice>
              <mc:Fallback>
                <p:oleObj name="Equation" r:id="rId7" imgW="3632040" imgH="380880" progId="Equation.DSMT4">
                  <p:embed/>
                  <p:pic>
                    <p:nvPicPr>
                      <p:cNvPr id="19" name="Object 18">
                        <a:extLst>
                          <a:ext uri="{FF2B5EF4-FFF2-40B4-BE49-F238E27FC236}">
                            <a16:creationId xmlns:a16="http://schemas.microsoft.com/office/drawing/2014/main" id="{26845A09-F995-44EC-88FF-C18D082AE237}"/>
                          </a:ext>
                          <a:ext uri="{C183D7F6-B498-43B3-948B-1728B52AA6E4}">
                            <adec:decorative xmlns:adec="http://schemas.microsoft.com/office/drawing/2017/decorative" val="1"/>
                          </a:ext>
                        </a:extLst>
                      </p:cNvPr>
                      <p:cNvPicPr/>
                      <p:nvPr/>
                    </p:nvPicPr>
                    <p:blipFill>
                      <a:blip r:embed="rId8"/>
                      <a:stretch>
                        <a:fillRect/>
                      </a:stretch>
                    </p:blipFill>
                    <p:spPr>
                      <a:xfrm>
                        <a:off x="1800433" y="3673289"/>
                        <a:ext cx="2482850" cy="258763"/>
                      </a:xfrm>
                      <a:prstGeom prst="rect">
                        <a:avLst/>
                      </a:prstGeom>
                      <a:solidFill>
                        <a:schemeClr val="bg1"/>
                      </a:solidFill>
                    </p:spPr>
                  </p:pic>
                </p:oleObj>
              </mc:Fallback>
            </mc:AlternateContent>
          </a:graphicData>
        </a:graphic>
      </p:graphicFrame>
      <p:graphicFrame>
        <p:nvGraphicFramePr>
          <p:cNvPr id="20" name="Object 19">
            <a:extLst>
              <a:ext uri="{FF2B5EF4-FFF2-40B4-BE49-F238E27FC236}">
                <a16:creationId xmlns:a16="http://schemas.microsoft.com/office/drawing/2014/main" id="{0DEBAC1F-B7F9-4BF6-AEC7-15B082820C27}"/>
              </a:ext>
              <a:ext uri="{C183D7F6-B498-43B3-948B-1728B52AA6E4}">
                <adec:decorative xmlns:adec="http://schemas.microsoft.com/office/drawing/2017/decorative" val="1"/>
              </a:ext>
            </a:extLst>
          </p:cNvPr>
          <p:cNvGraphicFramePr>
            <a:graphicFrameLocks noChangeAspect="1"/>
          </p:cNvGraphicFramePr>
          <p:nvPr>
            <p:extLst/>
          </p:nvPr>
        </p:nvGraphicFramePr>
        <p:xfrm>
          <a:off x="1798432" y="4043540"/>
          <a:ext cx="3186112" cy="258763"/>
        </p:xfrm>
        <a:graphic>
          <a:graphicData uri="http://schemas.openxmlformats.org/presentationml/2006/ole">
            <mc:AlternateContent xmlns:mc="http://schemas.openxmlformats.org/markup-compatibility/2006">
              <mc:Choice xmlns:v="urn:schemas-microsoft-com:vml" Requires="v">
                <p:oleObj spid="_x0000_s18442" name="Equation" r:id="rId9" imgW="4660560" imgH="380880" progId="Equation.DSMT4">
                  <p:embed/>
                </p:oleObj>
              </mc:Choice>
              <mc:Fallback>
                <p:oleObj name="Equation" r:id="rId9" imgW="4660560" imgH="380880" progId="Equation.DSMT4">
                  <p:embed/>
                  <p:pic>
                    <p:nvPicPr>
                      <p:cNvPr id="20" name="Object 19">
                        <a:extLst>
                          <a:ext uri="{FF2B5EF4-FFF2-40B4-BE49-F238E27FC236}">
                            <a16:creationId xmlns:a16="http://schemas.microsoft.com/office/drawing/2014/main" id="{0DEBAC1F-B7F9-4BF6-AEC7-15B082820C27}"/>
                          </a:ext>
                          <a:ext uri="{C183D7F6-B498-43B3-948B-1728B52AA6E4}">
                            <adec:decorative xmlns:adec="http://schemas.microsoft.com/office/drawing/2017/decorative" val="1"/>
                          </a:ext>
                        </a:extLst>
                      </p:cNvPr>
                      <p:cNvPicPr/>
                      <p:nvPr/>
                    </p:nvPicPr>
                    <p:blipFill>
                      <a:blip r:embed="rId10"/>
                      <a:stretch>
                        <a:fillRect/>
                      </a:stretch>
                    </p:blipFill>
                    <p:spPr>
                      <a:xfrm>
                        <a:off x="1798432" y="4043540"/>
                        <a:ext cx="3186112" cy="258763"/>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7CE0C8AF-6147-4778-97C0-9F7EA19DB548}"/>
              </a:ext>
              <a:ext uri="{C183D7F6-B498-43B3-948B-1728B52AA6E4}">
                <adec:decorative xmlns:adec="http://schemas.microsoft.com/office/drawing/2017/decorative" val="1"/>
              </a:ext>
            </a:extLst>
          </p:cNvPr>
          <p:cNvGraphicFramePr>
            <a:graphicFrameLocks noChangeAspect="1"/>
          </p:cNvGraphicFramePr>
          <p:nvPr>
            <p:extLst/>
          </p:nvPr>
        </p:nvGraphicFramePr>
        <p:xfrm>
          <a:off x="1799494" y="4414543"/>
          <a:ext cx="3882277" cy="258819"/>
        </p:xfrm>
        <a:graphic>
          <a:graphicData uri="http://schemas.openxmlformats.org/presentationml/2006/ole">
            <mc:AlternateContent xmlns:mc="http://schemas.openxmlformats.org/markup-compatibility/2006">
              <mc:Choice xmlns:v="urn:schemas-microsoft-com:vml" Requires="v">
                <p:oleObj spid="_x0000_s18443" name="Equation" r:id="rId11" imgW="5676840" imgH="380880" progId="Equation.DSMT4">
                  <p:embed/>
                </p:oleObj>
              </mc:Choice>
              <mc:Fallback>
                <p:oleObj name="Equation" r:id="rId11" imgW="5676840" imgH="380880" progId="Equation.DSMT4">
                  <p:embed/>
                  <p:pic>
                    <p:nvPicPr>
                      <p:cNvPr id="21" name="Object 20">
                        <a:extLst>
                          <a:ext uri="{FF2B5EF4-FFF2-40B4-BE49-F238E27FC236}">
                            <a16:creationId xmlns:a16="http://schemas.microsoft.com/office/drawing/2014/main" id="{7CE0C8AF-6147-4778-97C0-9F7EA19DB548}"/>
                          </a:ext>
                          <a:ext uri="{C183D7F6-B498-43B3-948B-1728B52AA6E4}">
                            <adec:decorative xmlns:adec="http://schemas.microsoft.com/office/drawing/2017/decorative" val="1"/>
                          </a:ext>
                        </a:extLst>
                      </p:cNvPr>
                      <p:cNvPicPr/>
                      <p:nvPr/>
                    </p:nvPicPr>
                    <p:blipFill>
                      <a:blip r:embed="rId12"/>
                      <a:stretch>
                        <a:fillRect/>
                      </a:stretch>
                    </p:blipFill>
                    <p:spPr>
                      <a:xfrm>
                        <a:off x="1799494" y="4414543"/>
                        <a:ext cx="3882277" cy="258819"/>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076884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Hand Sanitizers</a:t>
            </a:r>
            <a:endParaRPr lang="en-IN" sz="3400" dirty="0"/>
          </a:p>
        </p:txBody>
      </p:sp>
      <p:sp>
        <p:nvSpPr>
          <p:cNvPr id="5" name="Content Placeholder 4"/>
          <p:cNvSpPr>
            <a:spLocks noGrp="1"/>
          </p:cNvSpPr>
          <p:nvPr>
            <p:ph sz="quarter" idx="13"/>
          </p:nvPr>
        </p:nvSpPr>
        <p:spPr>
          <a:xfrm>
            <a:off x="457200" y="1556327"/>
            <a:ext cx="8229600" cy="1339273"/>
          </a:xfrm>
        </p:spPr>
        <p:txBody>
          <a:bodyPr/>
          <a:lstStyle/>
          <a:p>
            <a:pPr marL="432" indent="0">
              <a:buNone/>
            </a:pPr>
            <a:r>
              <a:rPr lang="en-US" sz="2000" dirty="0"/>
              <a:t>Hand sanitizers containing ethanol or propanol as their active ingredient</a:t>
            </a:r>
          </a:p>
          <a:p>
            <a:r>
              <a:rPr lang="en-US" sz="2000" dirty="0"/>
              <a:t>are used as an alternative to washing hands</a:t>
            </a:r>
          </a:p>
          <a:p>
            <a:r>
              <a:rPr lang="en-US" sz="2000" dirty="0"/>
              <a:t>kill most bacteria and viruses that spread cold and flu</a:t>
            </a:r>
          </a:p>
        </p:txBody>
      </p:sp>
      <p:sp>
        <p:nvSpPr>
          <p:cNvPr id="6" name="Content Placeholder 5"/>
          <p:cNvSpPr>
            <a:spLocks noGrp="1"/>
          </p:cNvSpPr>
          <p:nvPr>
            <p:ph sz="quarter" idx="14"/>
          </p:nvPr>
        </p:nvSpPr>
        <p:spPr>
          <a:xfrm>
            <a:off x="457200" y="3000375"/>
            <a:ext cx="2984500" cy="339725"/>
          </a:xfrm>
        </p:spPr>
        <p:txBody>
          <a:bodyPr/>
          <a:lstStyle/>
          <a:p>
            <a:r>
              <a:rPr lang="en-US" sz="2000" dirty="0"/>
              <a:t>are approximately 60%</a:t>
            </a:r>
            <a:endParaRPr lang="en-IN" sz="2000" dirty="0"/>
          </a:p>
        </p:txBody>
      </p:sp>
      <p:graphicFrame>
        <p:nvGraphicFramePr>
          <p:cNvPr id="15" name="Object 14" descr="volume volume percent"/>
          <p:cNvGraphicFramePr>
            <a:graphicFrameLocks noChangeAspect="1"/>
          </p:cNvGraphicFramePr>
          <p:nvPr>
            <p:extLst/>
          </p:nvPr>
        </p:nvGraphicFramePr>
        <p:xfrm>
          <a:off x="3492500" y="2992570"/>
          <a:ext cx="594329" cy="327995"/>
        </p:xfrm>
        <a:graphic>
          <a:graphicData uri="http://schemas.openxmlformats.org/presentationml/2006/ole">
            <mc:AlternateContent xmlns:mc="http://schemas.openxmlformats.org/markup-compatibility/2006">
              <mc:Choice xmlns:v="urn:schemas-microsoft-com:vml" Requires="v">
                <p:oleObj spid="_x0000_s19460" name="Equation" r:id="rId3" imgW="368280" imgH="203040" progId="Equation.DSMT4">
                  <p:embed/>
                </p:oleObj>
              </mc:Choice>
              <mc:Fallback>
                <p:oleObj name="Equation" r:id="rId3" imgW="368280" imgH="203040" progId="Equation.DSMT4">
                  <p:embed/>
                  <p:pic>
                    <p:nvPicPr>
                      <p:cNvPr id="15" name="Object 14" descr="volume volume percent"/>
                      <p:cNvPicPr/>
                      <p:nvPr/>
                    </p:nvPicPr>
                    <p:blipFill>
                      <a:blip r:embed="rId4"/>
                      <a:stretch>
                        <a:fillRect/>
                      </a:stretch>
                    </p:blipFill>
                    <p:spPr>
                      <a:xfrm>
                        <a:off x="3492500" y="2992570"/>
                        <a:ext cx="594329" cy="327995"/>
                      </a:xfrm>
                      <a:prstGeom prst="rect">
                        <a:avLst/>
                      </a:prstGeom>
                    </p:spPr>
                  </p:pic>
                </p:oleObj>
              </mc:Fallback>
            </mc:AlternateContent>
          </a:graphicData>
        </a:graphic>
      </p:graphicFrame>
      <p:sp>
        <p:nvSpPr>
          <p:cNvPr id="7" name="Content Placeholder 6"/>
          <p:cNvSpPr>
            <a:spLocks noGrp="1"/>
          </p:cNvSpPr>
          <p:nvPr>
            <p:ph sz="quarter" idx="15"/>
          </p:nvPr>
        </p:nvSpPr>
        <p:spPr>
          <a:xfrm>
            <a:off x="4175729" y="3000375"/>
            <a:ext cx="3101371" cy="339725"/>
          </a:xfrm>
        </p:spPr>
        <p:txBody>
          <a:bodyPr/>
          <a:lstStyle/>
          <a:p>
            <a:pPr marL="432" indent="0">
              <a:buNone/>
            </a:pPr>
            <a:r>
              <a:rPr lang="en-US" sz="2000" dirty="0"/>
              <a:t>but can be as high as 85%</a:t>
            </a:r>
            <a:endParaRPr lang="en-IN" sz="2000" dirty="0"/>
          </a:p>
        </p:txBody>
      </p:sp>
      <p:graphicFrame>
        <p:nvGraphicFramePr>
          <p:cNvPr id="16" name="Object 15" descr="volume volume percent"/>
          <p:cNvGraphicFramePr>
            <a:graphicFrameLocks noChangeAspect="1"/>
          </p:cNvGraphicFramePr>
          <p:nvPr>
            <p:extLst/>
          </p:nvPr>
        </p:nvGraphicFramePr>
        <p:xfrm>
          <a:off x="7416800" y="2992570"/>
          <a:ext cx="594329" cy="327995"/>
        </p:xfrm>
        <a:graphic>
          <a:graphicData uri="http://schemas.openxmlformats.org/presentationml/2006/ole">
            <mc:AlternateContent xmlns:mc="http://schemas.openxmlformats.org/markup-compatibility/2006">
              <mc:Choice xmlns:v="urn:schemas-microsoft-com:vml" Requires="v">
                <p:oleObj spid="_x0000_s19461" name="Equation" r:id="rId5" imgW="368280" imgH="203040" progId="Equation.DSMT4">
                  <p:embed/>
                </p:oleObj>
              </mc:Choice>
              <mc:Fallback>
                <p:oleObj name="Equation" r:id="rId5" imgW="368280" imgH="203040" progId="Equation.DSMT4">
                  <p:embed/>
                  <p:pic>
                    <p:nvPicPr>
                      <p:cNvPr id="16" name="Object 15" descr="volume volume percent"/>
                      <p:cNvPicPr/>
                      <p:nvPr/>
                    </p:nvPicPr>
                    <p:blipFill>
                      <a:blip r:embed="rId4"/>
                      <a:stretch>
                        <a:fillRect/>
                      </a:stretch>
                    </p:blipFill>
                    <p:spPr>
                      <a:xfrm>
                        <a:off x="7416800" y="2992570"/>
                        <a:ext cx="594329" cy="327995"/>
                      </a:xfrm>
                      <a:prstGeom prst="rect">
                        <a:avLst/>
                      </a:prstGeom>
                    </p:spPr>
                  </p:pic>
                </p:oleObj>
              </mc:Fallback>
            </mc:AlternateContent>
          </a:graphicData>
        </a:graphic>
      </p:graphicFrame>
      <p:sp>
        <p:nvSpPr>
          <p:cNvPr id="8" name="Content Placeholder 7"/>
          <p:cNvSpPr>
            <a:spLocks noGrp="1"/>
          </p:cNvSpPr>
          <p:nvPr>
            <p:ph sz="quarter" idx="16"/>
          </p:nvPr>
        </p:nvSpPr>
        <p:spPr>
          <a:xfrm>
            <a:off x="457200" y="3444875"/>
            <a:ext cx="8232775" cy="1165225"/>
          </a:xfrm>
        </p:spPr>
        <p:txBody>
          <a:bodyPr/>
          <a:lstStyle/>
          <a:p>
            <a:r>
              <a:rPr lang="en-US" sz="2000" dirty="0"/>
              <a:t>are highly flammable and produce a transparent blue flame</a:t>
            </a:r>
          </a:p>
          <a:p>
            <a:r>
              <a:rPr lang="en-US" sz="2000" dirty="0"/>
              <a:t>may also contain </a:t>
            </a:r>
            <a:r>
              <a:rPr lang="en-US" sz="2000" dirty="0" err="1"/>
              <a:t>triclosan</a:t>
            </a:r>
            <a:r>
              <a:rPr lang="en-US" sz="2000" dirty="0"/>
              <a:t>, which can accumulate in the environment, promoting growth of antibiotic-resistant bacteria</a:t>
            </a:r>
            <a:endParaRPr lang="en-IN" sz="2000" dirty="0"/>
          </a:p>
        </p:txBody>
      </p:sp>
      <p:pic>
        <p:nvPicPr>
          <p:cNvPr id="17" name="Content Placeholder 16" descr="The first benzene ring is single bonded to chlorine at carbon atoms 1 and 5, and to the oxygen at carbon 2. The second benzene ring is single bonded to O H at carbon 1, chlorine at carbon 3, and the oxygen at carbon 6.  ">
            <a:extLst>
              <a:ext uri="{FF2B5EF4-FFF2-40B4-BE49-F238E27FC236}">
                <a16:creationId xmlns:a16="http://schemas.microsoft.com/office/drawing/2014/main" id="{59A6BE5B-C936-46F9-90F7-4DE30F8A0D3E}"/>
              </a:ext>
            </a:extLst>
          </p:cNvPr>
          <p:cNvPicPr>
            <a:picLocks noGrp="1" noChangeAspect="1"/>
          </p:cNvPicPr>
          <p:nvPr>
            <p:ph sz="quarter" idx="17"/>
          </p:nvPr>
        </p:nvPicPr>
        <p:blipFill>
          <a:blip r:embed="rId6"/>
          <a:stretch>
            <a:fillRect/>
          </a:stretch>
        </p:blipFill>
        <p:spPr>
          <a:xfrm>
            <a:off x="3184162" y="4905403"/>
            <a:ext cx="2542252" cy="1146147"/>
          </a:xfrm>
          <a:prstGeom prst="rect">
            <a:avLst/>
          </a:prstGeom>
        </p:spPr>
      </p:pic>
    </p:spTree>
    <p:extLst>
      <p:ext uri="{BB962C8B-B14F-4D97-AF65-F5344CB8AC3E}">
        <p14:creationId xmlns:p14="http://schemas.microsoft.com/office/powerpoint/2010/main" val="3598176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Solubility of Phenols</a:t>
            </a:r>
          </a:p>
        </p:txBody>
      </p:sp>
      <p:sp>
        <p:nvSpPr>
          <p:cNvPr id="3" name="Content Placeholder 2"/>
          <p:cNvSpPr>
            <a:spLocks noGrp="1"/>
          </p:cNvSpPr>
          <p:nvPr>
            <p:ph sz="quarter" idx="13"/>
          </p:nvPr>
        </p:nvSpPr>
        <p:spPr>
          <a:xfrm>
            <a:off x="457200" y="1556327"/>
            <a:ext cx="4191000" cy="958273"/>
          </a:xfrm>
        </p:spPr>
        <p:txBody>
          <a:bodyPr/>
          <a:lstStyle/>
          <a:p>
            <a:pPr marL="432" indent="0">
              <a:buNone/>
            </a:pPr>
            <a:r>
              <a:rPr lang="en-US" sz="2200" b="1" dirty="0"/>
              <a:t>Phenols</a:t>
            </a:r>
          </a:p>
          <a:p>
            <a:r>
              <a:rPr lang="en-US" sz="2200" dirty="0"/>
              <a:t>are slightly soluble in water</a:t>
            </a:r>
            <a:endParaRPr lang="en-IN" sz="2200" dirty="0"/>
          </a:p>
        </p:txBody>
      </p:sp>
      <p:sp>
        <p:nvSpPr>
          <p:cNvPr id="4" name="Content Placeholder 3"/>
          <p:cNvSpPr>
            <a:spLocks noGrp="1"/>
          </p:cNvSpPr>
          <p:nvPr>
            <p:ph sz="quarter" idx="14"/>
          </p:nvPr>
        </p:nvSpPr>
        <p:spPr>
          <a:xfrm>
            <a:off x="457200" y="2578100"/>
            <a:ext cx="1422400" cy="368300"/>
          </a:xfrm>
        </p:spPr>
        <p:txBody>
          <a:bodyPr/>
          <a:lstStyle/>
          <a:p>
            <a:r>
              <a:rPr lang="en-US" sz="2200" dirty="0">
                <a:cs typeface="Times New Roman" charset="0"/>
              </a:rPr>
              <a:t>have an</a:t>
            </a:r>
            <a:endParaRPr lang="en-IN" sz="2200" dirty="0"/>
          </a:p>
        </p:txBody>
      </p:sp>
      <p:graphicFrame>
        <p:nvGraphicFramePr>
          <p:cNvPr id="13" name="Object 12" descr="single bond O H">
            <a:extLst>
              <a:ext uri="{FF2B5EF4-FFF2-40B4-BE49-F238E27FC236}">
                <a16:creationId xmlns:a16="http://schemas.microsoft.com/office/drawing/2014/main" id="{BDA96484-208F-4713-B58C-7262E5D47D6F}"/>
              </a:ext>
            </a:extLst>
          </p:cNvPr>
          <p:cNvGraphicFramePr>
            <a:graphicFrameLocks noChangeAspect="1"/>
          </p:cNvGraphicFramePr>
          <p:nvPr>
            <p:extLst/>
          </p:nvPr>
        </p:nvGraphicFramePr>
        <p:xfrm>
          <a:off x="2012572" y="2623235"/>
          <a:ext cx="789550" cy="248314"/>
        </p:xfrm>
        <a:graphic>
          <a:graphicData uri="http://schemas.openxmlformats.org/presentationml/2006/ole">
            <mc:AlternateContent xmlns:mc="http://schemas.openxmlformats.org/markup-compatibility/2006">
              <mc:Choice xmlns:v="urn:schemas-microsoft-com:vml" Requires="v">
                <p:oleObj spid="_x0000_s20483" name="Equation" r:id="rId3" imgW="927000" imgH="291960" progId="Equation.DSMT4">
                  <p:embed/>
                </p:oleObj>
              </mc:Choice>
              <mc:Fallback>
                <p:oleObj name="Equation" r:id="rId3" imgW="927000" imgH="291960" progId="Equation.DSMT4">
                  <p:embed/>
                  <p:pic>
                    <p:nvPicPr>
                      <p:cNvPr id="13" name="Object 12" descr="single bond O H">
                        <a:extLst>
                          <a:ext uri="{FF2B5EF4-FFF2-40B4-BE49-F238E27FC236}">
                            <a16:creationId xmlns:a16="http://schemas.microsoft.com/office/drawing/2014/main" id="{BDA96484-208F-4713-B58C-7262E5D47D6F}"/>
                          </a:ext>
                        </a:extLst>
                      </p:cNvPr>
                      <p:cNvPicPr/>
                      <p:nvPr/>
                    </p:nvPicPr>
                    <p:blipFill>
                      <a:blip r:embed="rId4"/>
                      <a:stretch>
                        <a:fillRect/>
                      </a:stretch>
                    </p:blipFill>
                    <p:spPr>
                      <a:xfrm>
                        <a:off x="2012572" y="2623235"/>
                        <a:ext cx="789550" cy="248314"/>
                      </a:xfrm>
                      <a:prstGeom prst="rect">
                        <a:avLst/>
                      </a:prstGeom>
                    </p:spPr>
                  </p:pic>
                </p:oleObj>
              </mc:Fallback>
            </mc:AlternateContent>
          </a:graphicData>
        </a:graphic>
      </p:graphicFrame>
      <p:sp>
        <p:nvSpPr>
          <p:cNvPr id="5" name="Content Placeholder 4"/>
          <p:cNvSpPr>
            <a:spLocks noGrp="1"/>
          </p:cNvSpPr>
          <p:nvPr>
            <p:ph sz="quarter" idx="15"/>
          </p:nvPr>
        </p:nvSpPr>
        <p:spPr>
          <a:xfrm>
            <a:off x="2935094" y="2578100"/>
            <a:ext cx="5993006" cy="419099"/>
          </a:xfrm>
        </p:spPr>
        <p:txBody>
          <a:bodyPr/>
          <a:lstStyle/>
          <a:p>
            <a:pPr marL="432" indent="0">
              <a:buNone/>
            </a:pPr>
            <a:r>
              <a:rPr lang="en-US" sz="2200" dirty="0"/>
              <a:t>group that can form hydrogen bonds with water</a:t>
            </a:r>
            <a:endParaRPr lang="en-IN" sz="2200" dirty="0"/>
          </a:p>
        </p:txBody>
      </p:sp>
      <p:sp>
        <p:nvSpPr>
          <p:cNvPr id="6" name="Content Placeholder 5"/>
          <p:cNvSpPr>
            <a:spLocks noGrp="1"/>
          </p:cNvSpPr>
          <p:nvPr>
            <p:ph sz="quarter" idx="16"/>
          </p:nvPr>
        </p:nvSpPr>
        <p:spPr>
          <a:xfrm>
            <a:off x="457200" y="3105835"/>
            <a:ext cx="8232775" cy="945466"/>
          </a:xfrm>
        </p:spPr>
        <p:txBody>
          <a:bodyPr/>
          <a:lstStyle/>
          <a:p>
            <a:pPr>
              <a:buSzTx/>
            </a:pPr>
            <a:r>
              <a:rPr lang="en-US" sz="2200" dirty="0">
                <a:cs typeface="Times New Roman" charset="0"/>
              </a:rPr>
              <a:t>can react with water to produce </a:t>
            </a:r>
            <a:r>
              <a:rPr lang="en-US" sz="2200" dirty="0" err="1">
                <a:cs typeface="Times New Roman" charset="0"/>
              </a:rPr>
              <a:t>phenoxide</a:t>
            </a:r>
            <a:r>
              <a:rPr lang="en-US" sz="2200" dirty="0">
                <a:cs typeface="Times New Roman" charset="0"/>
              </a:rPr>
              <a:t> ions</a:t>
            </a:r>
          </a:p>
          <a:p>
            <a:pPr>
              <a:buSzTx/>
            </a:pPr>
            <a:r>
              <a:rPr lang="en-US" sz="2200" dirty="0">
                <a:cs typeface="Times New Roman" charset="0"/>
              </a:rPr>
              <a:t>were once used as antiseptics</a:t>
            </a:r>
            <a:endParaRPr lang="en-US" sz="2200" dirty="0"/>
          </a:p>
        </p:txBody>
      </p:sp>
      <p:pic>
        <p:nvPicPr>
          <p:cNvPr id="14" name="Content Placeholder 13" descr="Phenol, shown as a benzene ring bonded to an O H group, + H 2 O yields a phenoxide ion, shown as a benzene ring single bonded to a negatively charged oxygen atom, + H 3 O plus. The reaction is reversible.">
            <a:extLst>
              <a:ext uri="{FF2B5EF4-FFF2-40B4-BE49-F238E27FC236}">
                <a16:creationId xmlns:a16="http://schemas.microsoft.com/office/drawing/2014/main" id="{80711AA8-F220-46DF-9105-3982912EC1F5}"/>
              </a:ext>
            </a:extLst>
          </p:cNvPr>
          <p:cNvPicPr>
            <a:picLocks noGrp="1" noChangeAspect="1"/>
          </p:cNvPicPr>
          <p:nvPr>
            <p:ph sz="quarter" idx="17"/>
          </p:nvPr>
        </p:nvPicPr>
        <p:blipFill>
          <a:blip r:embed="rId5"/>
          <a:stretch>
            <a:fillRect/>
          </a:stretch>
        </p:blipFill>
        <p:spPr>
          <a:xfrm>
            <a:off x="1525323" y="4262649"/>
            <a:ext cx="6096528" cy="1853345"/>
          </a:xfrm>
          <a:prstGeom prst="rect">
            <a:avLst/>
          </a:prstGeom>
        </p:spPr>
      </p:pic>
    </p:spTree>
    <p:extLst>
      <p:ext uri="{BB962C8B-B14F-4D97-AF65-F5344CB8AC3E}">
        <p14:creationId xmlns:p14="http://schemas.microsoft.com/office/powerpoint/2010/main" val="644314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12.1 Functional Groups</a:t>
            </a:r>
          </a:p>
        </p:txBody>
      </p:sp>
      <p:pic>
        <p:nvPicPr>
          <p:cNvPr id="30" name="Content Placeholder 29" descr="Core chemistry skills, identifying functional groups."/>
          <p:cNvPicPr>
            <a:picLocks noGrp="1" noChangeAspect="1"/>
          </p:cNvPicPr>
          <p:nvPr>
            <p:ph sz="quarter" idx="13"/>
          </p:nvPr>
        </p:nvPicPr>
        <p:blipFill>
          <a:blip r:embed="rId3"/>
          <a:stretch>
            <a:fillRect/>
          </a:stretch>
        </p:blipFill>
        <p:spPr>
          <a:xfrm>
            <a:off x="468313" y="1592263"/>
            <a:ext cx="3456732" cy="859611"/>
          </a:xfrm>
          <a:prstGeom prst="rect">
            <a:avLst/>
          </a:prstGeom>
        </p:spPr>
      </p:pic>
      <p:pic>
        <p:nvPicPr>
          <p:cNvPr id="31" name="Content Placeholder 30" descr="The structures are described as follows. For long description in Notes pane, press F6.">
            <a:extLst>
              <a:ext uri="{FF2B5EF4-FFF2-40B4-BE49-F238E27FC236}">
                <a16:creationId xmlns:a16="http://schemas.microsoft.com/office/drawing/2014/main" id="{D52FF77A-0044-4BFA-BE64-73491DA0B4EF}"/>
              </a:ext>
            </a:extLst>
          </p:cNvPr>
          <p:cNvPicPr>
            <a:picLocks noGrp="1" noChangeAspect="1"/>
          </p:cNvPicPr>
          <p:nvPr>
            <p:ph sz="quarter" idx="14"/>
          </p:nvPr>
        </p:nvPicPr>
        <p:blipFill>
          <a:blip r:embed="rId4"/>
          <a:stretch>
            <a:fillRect/>
          </a:stretch>
        </p:blipFill>
        <p:spPr>
          <a:xfrm>
            <a:off x="993338" y="2823845"/>
            <a:ext cx="7157324" cy="2944623"/>
          </a:xfrm>
          <a:prstGeom prst="rect">
            <a:avLst/>
          </a:prstGeom>
        </p:spPr>
      </p:pic>
    </p:spTree>
    <p:extLst>
      <p:ext uri="{BB962C8B-B14F-4D97-AF65-F5344CB8AC3E}">
        <p14:creationId xmlns:p14="http://schemas.microsoft.com/office/powerpoint/2010/main" val="2208047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A084-7B17-443C-AAFB-59F00D3A2FA3}"/>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6FD6013E-810B-430F-9F52-C934B4EA54B8}"/>
              </a:ext>
            </a:extLst>
          </p:cNvPr>
          <p:cNvSpPr>
            <a:spLocks noGrp="1"/>
          </p:cNvSpPr>
          <p:nvPr>
            <p:ph sz="quarter" idx="14"/>
          </p:nvPr>
        </p:nvSpPr>
        <p:spPr>
          <a:xfrm>
            <a:off x="454672" y="1516917"/>
            <a:ext cx="7975600" cy="740856"/>
          </a:xfrm>
        </p:spPr>
        <p:txBody>
          <a:bodyPr/>
          <a:lstStyle/>
          <a:p>
            <a:pPr marL="432" indent="0">
              <a:buNone/>
            </a:pPr>
            <a:r>
              <a:rPr lang="en-US" sz="2400" dirty="0"/>
              <a:t>Indicate whether each of the following is soluble in water and explain why:</a:t>
            </a:r>
          </a:p>
        </p:txBody>
      </p:sp>
      <p:sp>
        <p:nvSpPr>
          <p:cNvPr id="7" name="Content Placeholder 6">
            <a:extLst>
              <a:ext uri="{FF2B5EF4-FFF2-40B4-BE49-F238E27FC236}">
                <a16:creationId xmlns:a16="http://schemas.microsoft.com/office/drawing/2014/main" id="{8B8B8F31-85AC-4218-AFC4-2C825D1A625A}"/>
              </a:ext>
            </a:extLst>
          </p:cNvPr>
          <p:cNvSpPr>
            <a:spLocks noGrp="1"/>
          </p:cNvSpPr>
          <p:nvPr>
            <p:ph sz="quarter" idx="15"/>
          </p:nvPr>
        </p:nvSpPr>
        <p:spPr>
          <a:xfrm>
            <a:off x="454672" y="2534040"/>
            <a:ext cx="465154" cy="479909"/>
          </a:xfrm>
        </p:spPr>
        <p:txBody>
          <a:bodyPr/>
          <a:lstStyle/>
          <a:p>
            <a:pPr marL="432" indent="0">
              <a:buNone/>
            </a:pPr>
            <a:r>
              <a:rPr lang="en-US" sz="2400" dirty="0">
                <a:solidFill>
                  <a:schemeClr val="tx2"/>
                </a:solidFill>
              </a:rPr>
              <a:t>A.</a:t>
            </a:r>
          </a:p>
        </p:txBody>
      </p:sp>
      <p:graphicFrame>
        <p:nvGraphicFramePr>
          <p:cNvPr id="12" name="Object 11" descr="C H 3, single bond, C H 2, single bond, C H 2, single bond, C H 2, single bond, C H 2, single bond, C H 2, single bond, O H.">
            <a:extLst>
              <a:ext uri="{FF2B5EF4-FFF2-40B4-BE49-F238E27FC236}">
                <a16:creationId xmlns:a16="http://schemas.microsoft.com/office/drawing/2014/main" id="{DB06DDD1-A54F-49D1-8B7A-EC7AEC63CC2A}"/>
              </a:ext>
            </a:extLst>
          </p:cNvPr>
          <p:cNvGraphicFramePr>
            <a:graphicFrameLocks noChangeAspect="1"/>
          </p:cNvGraphicFramePr>
          <p:nvPr>
            <p:extLst/>
          </p:nvPr>
        </p:nvGraphicFramePr>
        <p:xfrm>
          <a:off x="1005438" y="2601789"/>
          <a:ext cx="6091670" cy="344413"/>
        </p:xfrm>
        <a:graphic>
          <a:graphicData uri="http://schemas.openxmlformats.org/presentationml/2006/ole">
            <mc:AlternateContent xmlns:mc="http://schemas.openxmlformats.org/markup-compatibility/2006">
              <mc:Choice xmlns:v="urn:schemas-microsoft-com:vml" Requires="v">
                <p:oleObj spid="_x0000_s21508" name="Equation" r:id="rId3" imgW="6692760" imgH="380880" progId="Equation.DSMT4">
                  <p:embed/>
                </p:oleObj>
              </mc:Choice>
              <mc:Fallback>
                <p:oleObj name="Equation" r:id="rId3" imgW="6692760" imgH="380880" progId="Equation.DSMT4">
                  <p:embed/>
                  <p:pic>
                    <p:nvPicPr>
                      <p:cNvPr id="12" name="Object 11" descr="C H 3, single bond, C H 2, single bond, C H 2, single bond, C H 2, single bond, C H 2, single bond, C H 2, single bond, O H.">
                        <a:extLst>
                          <a:ext uri="{FF2B5EF4-FFF2-40B4-BE49-F238E27FC236}">
                            <a16:creationId xmlns:a16="http://schemas.microsoft.com/office/drawing/2014/main" id="{DB06DDD1-A54F-49D1-8B7A-EC7AEC63CC2A}"/>
                          </a:ext>
                        </a:extLst>
                      </p:cNvPr>
                      <p:cNvPicPr/>
                      <p:nvPr/>
                    </p:nvPicPr>
                    <p:blipFill>
                      <a:blip r:embed="rId4"/>
                      <a:stretch>
                        <a:fillRect/>
                      </a:stretch>
                    </p:blipFill>
                    <p:spPr>
                      <a:xfrm>
                        <a:off x="1005438" y="2601789"/>
                        <a:ext cx="6091670" cy="344413"/>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E4655832-798C-4E2B-BC87-2B28CB571D17}"/>
              </a:ext>
            </a:extLst>
          </p:cNvPr>
          <p:cNvSpPr>
            <a:spLocks noGrp="1"/>
          </p:cNvSpPr>
          <p:nvPr>
            <p:ph sz="quarter" idx="16"/>
          </p:nvPr>
        </p:nvSpPr>
        <p:spPr>
          <a:xfrm>
            <a:off x="457200" y="3290216"/>
            <a:ext cx="462627" cy="479909"/>
          </a:xfrm>
        </p:spPr>
        <p:txBody>
          <a:bodyPr/>
          <a:lstStyle/>
          <a:p>
            <a:pPr marL="432" indent="0">
              <a:buNone/>
            </a:pPr>
            <a:r>
              <a:rPr lang="en-IN" sz="2400" dirty="0">
                <a:solidFill>
                  <a:schemeClr val="tx2"/>
                </a:solidFill>
              </a:rPr>
              <a:t>B.</a:t>
            </a:r>
          </a:p>
        </p:txBody>
      </p:sp>
      <p:graphicFrame>
        <p:nvGraphicFramePr>
          <p:cNvPr id="14" name="Object 13" descr="C H 3, single bond, C H 2, single bond, O H.">
            <a:extLst>
              <a:ext uri="{FF2B5EF4-FFF2-40B4-BE49-F238E27FC236}">
                <a16:creationId xmlns:a16="http://schemas.microsoft.com/office/drawing/2014/main" id="{F6E3B78B-4B1C-49B6-8B73-91EE095C6C77}"/>
              </a:ext>
            </a:extLst>
          </p:cNvPr>
          <p:cNvGraphicFramePr>
            <a:graphicFrameLocks noChangeAspect="1"/>
          </p:cNvGraphicFramePr>
          <p:nvPr>
            <p:extLst/>
          </p:nvPr>
        </p:nvGraphicFramePr>
        <p:xfrm>
          <a:off x="1015076" y="3357963"/>
          <a:ext cx="2381309" cy="344413"/>
        </p:xfrm>
        <a:graphic>
          <a:graphicData uri="http://schemas.openxmlformats.org/presentationml/2006/ole">
            <mc:AlternateContent xmlns:mc="http://schemas.openxmlformats.org/markup-compatibility/2006">
              <mc:Choice xmlns:v="urn:schemas-microsoft-com:vml" Requires="v">
                <p:oleObj spid="_x0000_s21509" name="Equation" r:id="rId5" imgW="2616120" imgH="380880" progId="Equation.DSMT4">
                  <p:embed/>
                </p:oleObj>
              </mc:Choice>
              <mc:Fallback>
                <p:oleObj name="Equation" r:id="rId5" imgW="2616120" imgH="380880" progId="Equation.DSMT4">
                  <p:embed/>
                  <p:pic>
                    <p:nvPicPr>
                      <p:cNvPr id="14" name="Object 13" descr="C H 3, single bond, C H 2, single bond, O H.">
                        <a:extLst>
                          <a:ext uri="{FF2B5EF4-FFF2-40B4-BE49-F238E27FC236}">
                            <a16:creationId xmlns:a16="http://schemas.microsoft.com/office/drawing/2014/main" id="{F6E3B78B-4B1C-49B6-8B73-91EE095C6C77}"/>
                          </a:ext>
                        </a:extLst>
                      </p:cNvPr>
                      <p:cNvPicPr/>
                      <p:nvPr/>
                    </p:nvPicPr>
                    <p:blipFill>
                      <a:blip r:embed="rId6"/>
                      <a:stretch>
                        <a:fillRect/>
                      </a:stretch>
                    </p:blipFill>
                    <p:spPr>
                      <a:xfrm>
                        <a:off x="1015076" y="3357963"/>
                        <a:ext cx="2381309" cy="344413"/>
                      </a:xfrm>
                      <a:prstGeom prst="rect">
                        <a:avLst/>
                      </a:prstGeom>
                    </p:spPr>
                  </p:pic>
                </p:oleObj>
              </mc:Fallback>
            </mc:AlternateContent>
          </a:graphicData>
        </a:graphic>
      </p:graphicFrame>
    </p:spTree>
    <p:extLst>
      <p:ext uri="{BB962C8B-B14F-4D97-AF65-F5344CB8AC3E}">
        <p14:creationId xmlns:p14="http://schemas.microsoft.com/office/powerpoint/2010/main" val="2921417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A084-7B17-443C-AAFB-59F00D3A2FA3}"/>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6FD6013E-810B-430F-9F52-C934B4EA54B8}"/>
              </a:ext>
            </a:extLst>
          </p:cNvPr>
          <p:cNvSpPr>
            <a:spLocks noGrp="1"/>
          </p:cNvSpPr>
          <p:nvPr>
            <p:ph sz="quarter" idx="14"/>
          </p:nvPr>
        </p:nvSpPr>
        <p:spPr>
          <a:xfrm>
            <a:off x="457200" y="1555748"/>
            <a:ext cx="7769502" cy="782814"/>
          </a:xfrm>
        </p:spPr>
        <p:txBody>
          <a:bodyPr/>
          <a:lstStyle/>
          <a:p>
            <a:pPr marL="432" indent="0">
              <a:buNone/>
            </a:pPr>
            <a:r>
              <a:rPr lang="en-US" sz="2400" dirty="0"/>
              <a:t>Indicate whether each of the following is soluble in water and explain why:</a:t>
            </a:r>
          </a:p>
        </p:txBody>
      </p:sp>
      <p:sp>
        <p:nvSpPr>
          <p:cNvPr id="7" name="Content Placeholder 6">
            <a:extLst>
              <a:ext uri="{FF2B5EF4-FFF2-40B4-BE49-F238E27FC236}">
                <a16:creationId xmlns:a16="http://schemas.microsoft.com/office/drawing/2014/main" id="{8B8B8F31-85AC-4218-AFC4-2C825D1A625A}"/>
              </a:ext>
            </a:extLst>
          </p:cNvPr>
          <p:cNvSpPr>
            <a:spLocks noGrp="1"/>
          </p:cNvSpPr>
          <p:nvPr>
            <p:ph sz="quarter" idx="15"/>
          </p:nvPr>
        </p:nvSpPr>
        <p:spPr>
          <a:xfrm>
            <a:off x="454672" y="2475803"/>
            <a:ext cx="442913" cy="495803"/>
          </a:xfrm>
        </p:spPr>
        <p:txBody>
          <a:bodyPr/>
          <a:lstStyle/>
          <a:p>
            <a:pPr marL="432" indent="0">
              <a:buNone/>
            </a:pPr>
            <a:r>
              <a:rPr lang="en-US" sz="2400" dirty="0">
                <a:solidFill>
                  <a:schemeClr val="tx2"/>
                </a:solidFill>
              </a:rPr>
              <a:t>A.</a:t>
            </a:r>
          </a:p>
        </p:txBody>
      </p:sp>
      <p:graphicFrame>
        <p:nvGraphicFramePr>
          <p:cNvPr id="12" name="Object 11" descr="C H 3, single bond, C H 2, single bond, C H 2, single bond, C H 2, single bond, C H 2, single bond, C H 2, single bond, O H.">
            <a:extLst>
              <a:ext uri="{FF2B5EF4-FFF2-40B4-BE49-F238E27FC236}">
                <a16:creationId xmlns:a16="http://schemas.microsoft.com/office/drawing/2014/main" id="{DB06DDD1-A54F-49D1-8B7A-EC7AEC63CC2A}"/>
              </a:ext>
            </a:extLst>
          </p:cNvPr>
          <p:cNvGraphicFramePr>
            <a:graphicFrameLocks noChangeAspect="1"/>
          </p:cNvGraphicFramePr>
          <p:nvPr>
            <p:extLst/>
          </p:nvPr>
        </p:nvGraphicFramePr>
        <p:xfrm>
          <a:off x="986388" y="2524893"/>
          <a:ext cx="6091670" cy="344413"/>
        </p:xfrm>
        <a:graphic>
          <a:graphicData uri="http://schemas.openxmlformats.org/presentationml/2006/ole">
            <mc:AlternateContent xmlns:mc="http://schemas.openxmlformats.org/markup-compatibility/2006">
              <mc:Choice xmlns:v="urn:schemas-microsoft-com:vml" Requires="v">
                <p:oleObj spid="_x0000_s22532" name="Equation" r:id="rId3" imgW="6692760" imgH="380880" progId="Equation.DSMT4">
                  <p:embed/>
                </p:oleObj>
              </mc:Choice>
              <mc:Fallback>
                <p:oleObj name="Equation" r:id="rId3" imgW="6692760" imgH="380880" progId="Equation.DSMT4">
                  <p:embed/>
                  <p:pic>
                    <p:nvPicPr>
                      <p:cNvPr id="12" name="Object 11" descr="C H 3, single bond, C H 2, single bond, C H 2, single bond, C H 2, single bond, C H 2, single bond, C H 2, single bond, O H.">
                        <a:extLst>
                          <a:ext uri="{FF2B5EF4-FFF2-40B4-BE49-F238E27FC236}">
                            <a16:creationId xmlns:a16="http://schemas.microsoft.com/office/drawing/2014/main" id="{DB06DDD1-A54F-49D1-8B7A-EC7AEC63CC2A}"/>
                          </a:ext>
                        </a:extLst>
                      </p:cNvPr>
                      <p:cNvPicPr/>
                      <p:nvPr/>
                    </p:nvPicPr>
                    <p:blipFill>
                      <a:blip r:embed="rId4"/>
                      <a:stretch>
                        <a:fillRect/>
                      </a:stretch>
                    </p:blipFill>
                    <p:spPr>
                      <a:xfrm>
                        <a:off x="986388" y="2524893"/>
                        <a:ext cx="6091670" cy="344413"/>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E4655832-798C-4E2B-BC87-2B28CB571D17}"/>
              </a:ext>
            </a:extLst>
          </p:cNvPr>
          <p:cNvSpPr>
            <a:spLocks noGrp="1"/>
          </p:cNvSpPr>
          <p:nvPr>
            <p:ph sz="quarter" idx="16"/>
          </p:nvPr>
        </p:nvSpPr>
        <p:spPr>
          <a:xfrm>
            <a:off x="986388" y="3097646"/>
            <a:ext cx="7700412" cy="1326977"/>
          </a:xfrm>
        </p:spPr>
        <p:txBody>
          <a:bodyPr/>
          <a:lstStyle/>
          <a:p>
            <a:pPr marL="432" indent="0">
              <a:buNone/>
            </a:pPr>
            <a:r>
              <a:rPr lang="en-US" sz="2400" b="1" dirty="0"/>
              <a:t>not soluble</a:t>
            </a:r>
          </a:p>
          <a:p>
            <a:pPr marL="432" indent="0">
              <a:buNone/>
            </a:pPr>
            <a:r>
              <a:rPr lang="en-US" sz="2400" dirty="0"/>
              <a:t>Alcohols with long carbon chains (nonpolar) are not soluble.</a:t>
            </a:r>
            <a:endParaRPr lang="en-IN" sz="2400" dirty="0"/>
          </a:p>
        </p:txBody>
      </p:sp>
      <p:sp>
        <p:nvSpPr>
          <p:cNvPr id="4" name="Content Placeholder 3">
            <a:extLst>
              <a:ext uri="{FF2B5EF4-FFF2-40B4-BE49-F238E27FC236}">
                <a16:creationId xmlns:a16="http://schemas.microsoft.com/office/drawing/2014/main" id="{77C07ADD-0C7B-42AD-B348-73E149EB33B8}"/>
              </a:ext>
            </a:extLst>
          </p:cNvPr>
          <p:cNvSpPr>
            <a:spLocks noGrp="1"/>
          </p:cNvSpPr>
          <p:nvPr>
            <p:ph sz="quarter" idx="17"/>
          </p:nvPr>
        </p:nvSpPr>
        <p:spPr>
          <a:xfrm>
            <a:off x="442913" y="4554463"/>
            <a:ext cx="442913" cy="457394"/>
          </a:xfrm>
        </p:spPr>
        <p:txBody>
          <a:bodyPr/>
          <a:lstStyle/>
          <a:p>
            <a:pPr marL="432" indent="0">
              <a:buNone/>
            </a:pPr>
            <a:r>
              <a:rPr lang="en-IN" sz="2400" dirty="0">
                <a:solidFill>
                  <a:schemeClr val="tx2"/>
                </a:solidFill>
              </a:rPr>
              <a:t>B.</a:t>
            </a:r>
          </a:p>
        </p:txBody>
      </p:sp>
      <p:graphicFrame>
        <p:nvGraphicFramePr>
          <p:cNvPr id="14" name="Object 13" descr="C H 3, single bond, C H 2, single bond, O H.">
            <a:extLst>
              <a:ext uri="{FF2B5EF4-FFF2-40B4-BE49-F238E27FC236}">
                <a16:creationId xmlns:a16="http://schemas.microsoft.com/office/drawing/2014/main" id="{F6E3B78B-4B1C-49B6-8B73-91EE095C6C77}"/>
              </a:ext>
            </a:extLst>
          </p:cNvPr>
          <p:cNvGraphicFramePr>
            <a:graphicFrameLocks noChangeAspect="1"/>
          </p:cNvGraphicFramePr>
          <p:nvPr>
            <p:extLst/>
          </p:nvPr>
        </p:nvGraphicFramePr>
        <p:xfrm>
          <a:off x="996026" y="4610954"/>
          <a:ext cx="2381309" cy="344413"/>
        </p:xfrm>
        <a:graphic>
          <a:graphicData uri="http://schemas.openxmlformats.org/presentationml/2006/ole">
            <mc:AlternateContent xmlns:mc="http://schemas.openxmlformats.org/markup-compatibility/2006">
              <mc:Choice xmlns:v="urn:schemas-microsoft-com:vml" Requires="v">
                <p:oleObj spid="_x0000_s22533" name="Equation" r:id="rId5" imgW="2616120" imgH="380880" progId="Equation.DSMT4">
                  <p:embed/>
                </p:oleObj>
              </mc:Choice>
              <mc:Fallback>
                <p:oleObj name="Equation" r:id="rId5" imgW="2616120" imgH="380880" progId="Equation.DSMT4">
                  <p:embed/>
                  <p:pic>
                    <p:nvPicPr>
                      <p:cNvPr id="14" name="Object 13" descr="C H 3, single bond, C H 2, single bond, O H.">
                        <a:extLst>
                          <a:ext uri="{FF2B5EF4-FFF2-40B4-BE49-F238E27FC236}">
                            <a16:creationId xmlns:a16="http://schemas.microsoft.com/office/drawing/2014/main" id="{F6E3B78B-4B1C-49B6-8B73-91EE095C6C77}"/>
                          </a:ext>
                        </a:extLst>
                      </p:cNvPr>
                      <p:cNvPicPr/>
                      <p:nvPr/>
                    </p:nvPicPr>
                    <p:blipFill>
                      <a:blip r:embed="rId6"/>
                      <a:stretch>
                        <a:fillRect/>
                      </a:stretch>
                    </p:blipFill>
                    <p:spPr>
                      <a:xfrm>
                        <a:off x="996026" y="4610954"/>
                        <a:ext cx="2381309" cy="34441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C9D7DA3E-62F9-4159-82A3-A78292ABA9B7}"/>
              </a:ext>
            </a:extLst>
          </p:cNvPr>
          <p:cNvSpPr>
            <a:spLocks noGrp="1"/>
          </p:cNvSpPr>
          <p:nvPr>
            <p:ph sz="quarter" idx="18"/>
          </p:nvPr>
        </p:nvSpPr>
        <p:spPr>
          <a:xfrm>
            <a:off x="1072948" y="5141698"/>
            <a:ext cx="7791743" cy="1030271"/>
          </a:xfrm>
        </p:spPr>
        <p:txBody>
          <a:bodyPr/>
          <a:lstStyle/>
          <a:p>
            <a:pPr marL="432" indent="0">
              <a:buNone/>
            </a:pPr>
            <a:r>
              <a:rPr lang="en-US" sz="2400" b="1" dirty="0"/>
              <a:t>soluble</a:t>
            </a:r>
          </a:p>
          <a:p>
            <a:pPr marL="432" indent="0">
              <a:buNone/>
            </a:pPr>
            <a:r>
              <a:rPr lang="en-US" sz="2400" dirty="0"/>
              <a:t>Short-chain alcohols form hydrogen bonds with water.</a:t>
            </a:r>
            <a:endParaRPr lang="en-IN" sz="2400" dirty="0"/>
          </a:p>
        </p:txBody>
      </p:sp>
    </p:spTree>
    <p:extLst>
      <p:ext uri="{BB962C8B-B14F-4D97-AF65-F5344CB8AC3E}">
        <p14:creationId xmlns:p14="http://schemas.microsoft.com/office/powerpoint/2010/main" val="2043715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p:cNvSpPr>
            <a:spLocks noGrp="1"/>
          </p:cNvSpPr>
          <p:nvPr>
            <p:ph type="title"/>
          </p:nvPr>
        </p:nvSpPr>
        <p:spPr/>
        <p:txBody>
          <a:bodyPr/>
          <a:lstStyle/>
          <a:p>
            <a:r>
              <a:rPr lang="en-US" dirty="0"/>
              <a:t>12.3 Aldehydes and Ketones</a:t>
            </a:r>
            <a:endParaRPr lang="en-IN" dirty="0"/>
          </a:p>
        </p:txBody>
      </p:sp>
      <p:sp>
        <p:nvSpPr>
          <p:cNvPr id="38" name="Content Placeholder 37"/>
          <p:cNvSpPr>
            <a:spLocks noGrp="1"/>
          </p:cNvSpPr>
          <p:nvPr>
            <p:ph sz="quarter" idx="13"/>
          </p:nvPr>
        </p:nvSpPr>
        <p:spPr>
          <a:xfrm>
            <a:off x="457200" y="1556327"/>
            <a:ext cx="4365523" cy="3005350"/>
          </a:xfrm>
        </p:spPr>
        <p:txBody>
          <a:bodyPr/>
          <a:lstStyle/>
          <a:p>
            <a:pPr marL="432" indent="0">
              <a:buNone/>
            </a:pPr>
            <a:r>
              <a:rPr lang="en-US" dirty="0"/>
              <a:t>The simplest ketone, known as </a:t>
            </a:r>
            <a:r>
              <a:rPr lang="en-US" b="1" dirty="0"/>
              <a:t>acetone</a:t>
            </a:r>
            <a:r>
              <a:rPr lang="en-US" dirty="0"/>
              <a:t> or </a:t>
            </a:r>
            <a:r>
              <a:rPr lang="en-US" dirty="0" err="1"/>
              <a:t>propanone</a:t>
            </a:r>
            <a:r>
              <a:rPr lang="en-US" dirty="0"/>
              <a:t> (dimethyl ketone), is a colorless liquid with a mild odor that has wide use as a solvent in cleaning fluids, paint and nail polish removers, and rubber cement.</a:t>
            </a:r>
          </a:p>
        </p:txBody>
      </p:sp>
      <p:pic>
        <p:nvPicPr>
          <p:cNvPr id="48" name="Content Placeholder 47" descr="Container of acetone and a bottle of nail polish remover with an enlarged image of an acetone ball and stick structure&#10;"/>
          <p:cNvPicPr>
            <a:picLocks noGrp="1" noChangeAspect="1"/>
          </p:cNvPicPr>
          <p:nvPr>
            <p:ph sz="quarter" idx="14"/>
          </p:nvPr>
        </p:nvPicPr>
        <p:blipFill>
          <a:blip r:embed="rId2"/>
          <a:stretch>
            <a:fillRect/>
          </a:stretch>
        </p:blipFill>
        <p:spPr>
          <a:xfrm>
            <a:off x="5049801" y="2019168"/>
            <a:ext cx="3636999" cy="1734391"/>
          </a:xfrm>
          <a:prstGeom prst="rect">
            <a:avLst/>
          </a:prstGeom>
        </p:spPr>
      </p:pic>
      <p:sp>
        <p:nvSpPr>
          <p:cNvPr id="40" name="Content Placeholder 39"/>
          <p:cNvSpPr>
            <a:spLocks noGrp="1"/>
          </p:cNvSpPr>
          <p:nvPr>
            <p:ph sz="quarter" idx="15"/>
          </p:nvPr>
        </p:nvSpPr>
        <p:spPr>
          <a:xfrm>
            <a:off x="457200" y="4805354"/>
            <a:ext cx="8102600" cy="1447962"/>
          </a:xfrm>
        </p:spPr>
        <p:txBody>
          <a:bodyPr/>
          <a:lstStyle/>
          <a:p>
            <a:pPr marL="432" indent="0">
              <a:buNone/>
            </a:pPr>
            <a:r>
              <a:rPr lang="en-US" b="1" dirty="0"/>
              <a:t>Learning Goal </a:t>
            </a:r>
            <a:r>
              <a:rPr lang="en-US" dirty="0"/>
              <a:t>Write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and common names for aldehydes and ketones; draw their condensed structural or line-angle formulas. Describe the solubility of aldehydes and ketones in water.</a:t>
            </a:r>
          </a:p>
        </p:txBody>
      </p:sp>
    </p:spTree>
    <p:extLst>
      <p:ext uri="{BB962C8B-B14F-4D97-AF65-F5344CB8AC3E}">
        <p14:creationId xmlns:p14="http://schemas.microsoft.com/office/powerpoint/2010/main" val="2370393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Aldehydes and Ketones: Carbonyl Group </a:t>
            </a:r>
            <a:r>
              <a:rPr lang="en-US" sz="2000" b="0" dirty="0"/>
              <a:t>(1 of 2)</a:t>
            </a:r>
            <a:endParaRPr lang="en-IN" sz="2000" dirty="0"/>
          </a:p>
        </p:txBody>
      </p:sp>
      <p:sp>
        <p:nvSpPr>
          <p:cNvPr id="13" name="Content Placeholder 12"/>
          <p:cNvSpPr>
            <a:spLocks noGrp="1"/>
          </p:cNvSpPr>
          <p:nvPr>
            <p:ph sz="quarter" idx="13"/>
          </p:nvPr>
        </p:nvSpPr>
        <p:spPr>
          <a:xfrm>
            <a:off x="457200" y="1556326"/>
            <a:ext cx="4711700" cy="4755573"/>
          </a:xfrm>
        </p:spPr>
        <p:txBody>
          <a:bodyPr/>
          <a:lstStyle/>
          <a:p>
            <a:pPr eaLnBrk="1" hangingPunct="1">
              <a:spcBef>
                <a:spcPct val="10000"/>
              </a:spcBef>
              <a:spcAft>
                <a:spcPct val="10000"/>
              </a:spcAft>
              <a:buClr>
                <a:schemeClr val="bg2"/>
              </a:buClr>
              <a:buSzTx/>
              <a:buFontTx/>
              <a:buNone/>
            </a:pPr>
            <a:r>
              <a:rPr lang="en-US" sz="2200" dirty="0">
                <a:cs typeface="Times New Roman" charset="0"/>
              </a:rPr>
              <a:t>A carbonyl group</a:t>
            </a:r>
          </a:p>
          <a:p>
            <a:pPr>
              <a:buSzTx/>
            </a:pPr>
            <a:r>
              <a:rPr lang="en-US" sz="2200" dirty="0">
                <a:cs typeface="Times New Roman" charset="0"/>
              </a:rPr>
              <a:t>consists of a carbon–oxygen polar double bond with two groups of atoms attached to the carbon</a:t>
            </a:r>
          </a:p>
          <a:p>
            <a:pPr>
              <a:buSzTx/>
            </a:pPr>
            <a:r>
              <a:rPr lang="en-US" sz="2200" dirty="0">
                <a:cs typeface="Times New Roman" charset="0"/>
              </a:rPr>
              <a:t>has a very electronegative oxygen atom</a:t>
            </a:r>
          </a:p>
          <a:p>
            <a:pPr>
              <a:buSzTx/>
            </a:pPr>
            <a:r>
              <a:rPr lang="en-US" sz="2200" dirty="0">
                <a:cs typeface="Times New Roman" charset="0"/>
              </a:rPr>
              <a:t>has two lone pair electrons on the O atom</a:t>
            </a:r>
          </a:p>
          <a:p>
            <a:pPr>
              <a:buSzTx/>
            </a:pPr>
            <a:r>
              <a:rPr lang="en-US" sz="2200" dirty="0">
                <a:cs typeface="Times New Roman" charset="0"/>
              </a:rPr>
              <a:t>has a strong dipole with a partial positive charge on C and a partial negative charge on O</a:t>
            </a:r>
          </a:p>
        </p:txBody>
      </p:sp>
      <p:pic>
        <p:nvPicPr>
          <p:cNvPr id="16" name="Content Placeholder 15" descr="Double bonded spheres. One sphere has a positive charge, and one has a negative charge."/>
          <p:cNvPicPr>
            <a:picLocks noGrp="1" noChangeAspect="1"/>
          </p:cNvPicPr>
          <p:nvPr>
            <p:ph sz="quarter" idx="14"/>
          </p:nvPr>
        </p:nvPicPr>
        <p:blipFill>
          <a:blip r:embed="rId2"/>
          <a:stretch>
            <a:fillRect/>
          </a:stretch>
        </p:blipFill>
        <p:spPr>
          <a:xfrm>
            <a:off x="6257873" y="2584864"/>
            <a:ext cx="2060627" cy="2158171"/>
          </a:xfrm>
          <a:prstGeom prst="rect">
            <a:avLst/>
          </a:prstGeom>
        </p:spPr>
      </p:pic>
    </p:spTree>
    <p:extLst>
      <p:ext uri="{BB962C8B-B14F-4D97-AF65-F5344CB8AC3E}">
        <p14:creationId xmlns:p14="http://schemas.microsoft.com/office/powerpoint/2010/main" val="396507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Aldehydes and Ketones: Carbonyl Group </a:t>
            </a:r>
            <a:r>
              <a:rPr lang="en-US" sz="2000" b="0" dirty="0"/>
              <a:t>(2 of 2)</a:t>
            </a:r>
            <a:endParaRPr lang="en-IN" sz="2000" dirty="0"/>
          </a:p>
        </p:txBody>
      </p:sp>
      <p:sp>
        <p:nvSpPr>
          <p:cNvPr id="3" name="Content Placeholder 2"/>
          <p:cNvSpPr>
            <a:spLocks noGrp="1"/>
          </p:cNvSpPr>
          <p:nvPr>
            <p:ph sz="quarter" idx="13"/>
          </p:nvPr>
        </p:nvSpPr>
        <p:spPr>
          <a:xfrm>
            <a:off x="457200" y="1556326"/>
            <a:ext cx="3365500" cy="3206173"/>
          </a:xfrm>
        </p:spPr>
        <p:txBody>
          <a:bodyPr/>
          <a:lstStyle/>
          <a:p>
            <a:pPr eaLnBrk="1" hangingPunct="1">
              <a:spcBef>
                <a:spcPct val="10000"/>
              </a:spcBef>
              <a:spcAft>
                <a:spcPct val="10000"/>
              </a:spcAft>
              <a:buClr>
                <a:schemeClr val="bg2"/>
              </a:buClr>
              <a:buSzTx/>
              <a:buFontTx/>
              <a:buNone/>
            </a:pPr>
            <a:r>
              <a:rPr lang="en-US" sz="2400" dirty="0">
                <a:cs typeface="Times New Roman" charset="0"/>
              </a:rPr>
              <a:t>A carbonyl group in</a:t>
            </a:r>
          </a:p>
          <a:p>
            <a:pPr>
              <a:buClr>
                <a:schemeClr val="tx2"/>
              </a:buClr>
              <a:buSzTx/>
            </a:pPr>
            <a:r>
              <a:rPr lang="en-US" sz="2400" dirty="0">
                <a:cs typeface="Times New Roman" charset="0"/>
              </a:rPr>
              <a:t>an </a:t>
            </a:r>
            <a:r>
              <a:rPr lang="en-US" sz="2400" b="1" dirty="0">
                <a:cs typeface="Times New Roman" charset="0"/>
              </a:rPr>
              <a:t>aldehyde</a:t>
            </a:r>
            <a:r>
              <a:rPr lang="en-US" sz="2400" dirty="0">
                <a:cs typeface="Times New Roman" charset="0"/>
              </a:rPr>
              <a:t> is attached to a carbon atom and at least one H atom</a:t>
            </a:r>
          </a:p>
          <a:p>
            <a:pPr>
              <a:buClr>
                <a:schemeClr val="tx2"/>
              </a:buClr>
              <a:buSzTx/>
            </a:pPr>
            <a:r>
              <a:rPr lang="en-US" sz="2400" dirty="0">
                <a:cs typeface="Times New Roman" charset="0"/>
              </a:rPr>
              <a:t>a </a:t>
            </a:r>
            <a:r>
              <a:rPr lang="en-US" sz="2400" b="1" dirty="0">
                <a:cs typeface="Times New Roman" charset="0"/>
              </a:rPr>
              <a:t>ketone</a:t>
            </a:r>
            <a:r>
              <a:rPr lang="en-US" sz="2400" dirty="0">
                <a:cs typeface="Times New Roman" charset="0"/>
              </a:rPr>
              <a:t> is attached to two alkyl groups</a:t>
            </a:r>
          </a:p>
        </p:txBody>
      </p:sp>
      <p:pic>
        <p:nvPicPr>
          <p:cNvPr id="5" name="Content Placeholder 4" descr="A carbonyl group has a carbon double-bonded to an oxygen. The carbon has a partial positive charge, lower delta plus. For long description in Notes pane, press F6.&#10;&#10;">
            <a:extLst>
              <a:ext uri="{FF2B5EF4-FFF2-40B4-BE49-F238E27FC236}">
                <a16:creationId xmlns:a16="http://schemas.microsoft.com/office/drawing/2014/main" id="{960965F7-77E7-4AB3-AE31-DFB78CBD9282}"/>
              </a:ext>
            </a:extLst>
          </p:cNvPr>
          <p:cNvPicPr>
            <a:picLocks noGrp="1" noChangeAspect="1"/>
          </p:cNvPicPr>
          <p:nvPr>
            <p:ph sz="quarter" idx="14"/>
          </p:nvPr>
        </p:nvPicPr>
        <p:blipFill>
          <a:blip r:embed="rId3"/>
          <a:stretch>
            <a:fillRect/>
          </a:stretch>
        </p:blipFill>
        <p:spPr>
          <a:xfrm>
            <a:off x="5022464" y="1592263"/>
            <a:ext cx="3036071" cy="4480948"/>
          </a:xfrm>
          <a:prstGeom prst="rect">
            <a:avLst/>
          </a:prstGeom>
        </p:spPr>
      </p:pic>
    </p:spTree>
    <p:extLst>
      <p:ext uri="{BB962C8B-B14F-4D97-AF65-F5344CB8AC3E}">
        <p14:creationId xmlns:p14="http://schemas.microsoft.com/office/powerpoint/2010/main" val="2772075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Aldehyde and Ketone Structures</a:t>
            </a:r>
          </a:p>
        </p:txBody>
      </p:sp>
      <p:sp>
        <p:nvSpPr>
          <p:cNvPr id="5" name="Content Placeholder 4"/>
          <p:cNvSpPr>
            <a:spLocks noGrp="1"/>
          </p:cNvSpPr>
          <p:nvPr>
            <p:ph sz="quarter" idx="13"/>
          </p:nvPr>
        </p:nvSpPr>
        <p:spPr>
          <a:xfrm>
            <a:off x="457200" y="1556327"/>
            <a:ext cx="5003800" cy="401427"/>
          </a:xfrm>
        </p:spPr>
        <p:txBody>
          <a:bodyPr/>
          <a:lstStyle/>
          <a:p>
            <a:r>
              <a:rPr lang="en-US" sz="2200" dirty="0"/>
              <a:t>An aldehyde group may be written as</a:t>
            </a:r>
            <a:endParaRPr lang="en-IN" sz="2200" dirty="0"/>
          </a:p>
        </p:txBody>
      </p:sp>
      <p:graphicFrame>
        <p:nvGraphicFramePr>
          <p:cNvPr id="15" name="Object 14" descr="single bond C H O">
            <a:extLst>
              <a:ext uri="{FF2B5EF4-FFF2-40B4-BE49-F238E27FC236}">
                <a16:creationId xmlns:a16="http://schemas.microsoft.com/office/drawing/2014/main" id="{A4BB1D03-0D6B-4688-BFCA-CF1443749B37}"/>
              </a:ext>
            </a:extLst>
          </p:cNvPr>
          <p:cNvGraphicFramePr>
            <a:graphicFrameLocks noChangeAspect="1"/>
          </p:cNvGraphicFramePr>
          <p:nvPr>
            <p:extLst/>
          </p:nvPr>
        </p:nvGraphicFramePr>
        <p:xfrm>
          <a:off x="5615424" y="1640523"/>
          <a:ext cx="1017443" cy="272761"/>
        </p:xfrm>
        <a:graphic>
          <a:graphicData uri="http://schemas.openxmlformats.org/presentationml/2006/ole">
            <mc:AlternateContent xmlns:mc="http://schemas.openxmlformats.org/markup-compatibility/2006">
              <mc:Choice xmlns:v="urn:schemas-microsoft-com:vml" Requires="v">
                <p:oleObj spid="_x0000_s23556" name="Equation" r:id="rId4" imgW="1231560" imgH="330120" progId="Equation.DSMT4">
                  <p:embed/>
                </p:oleObj>
              </mc:Choice>
              <mc:Fallback>
                <p:oleObj name="Equation" r:id="rId4" imgW="1231560" imgH="330120" progId="Equation.DSMT4">
                  <p:embed/>
                  <p:pic>
                    <p:nvPicPr>
                      <p:cNvPr id="15" name="Object 14" descr="single bond C H O">
                        <a:extLst>
                          <a:ext uri="{FF2B5EF4-FFF2-40B4-BE49-F238E27FC236}">
                            <a16:creationId xmlns:a16="http://schemas.microsoft.com/office/drawing/2014/main" id="{A4BB1D03-0D6B-4688-BFCA-CF1443749B37}"/>
                          </a:ext>
                        </a:extLst>
                      </p:cNvPr>
                      <p:cNvPicPr/>
                      <p:nvPr/>
                    </p:nvPicPr>
                    <p:blipFill>
                      <a:blip r:embed="rId5"/>
                      <a:stretch>
                        <a:fillRect/>
                      </a:stretch>
                    </p:blipFill>
                    <p:spPr>
                      <a:xfrm>
                        <a:off x="5615424" y="1640523"/>
                        <a:ext cx="1017443" cy="272761"/>
                      </a:xfrm>
                      <a:prstGeom prst="rect">
                        <a:avLst/>
                      </a:prstGeom>
                    </p:spPr>
                  </p:pic>
                </p:oleObj>
              </mc:Fallback>
            </mc:AlternateContent>
          </a:graphicData>
        </a:graphic>
      </p:graphicFrame>
      <p:sp>
        <p:nvSpPr>
          <p:cNvPr id="6" name="Content Placeholder 5"/>
          <p:cNvSpPr>
            <a:spLocks noGrp="1"/>
          </p:cNvSpPr>
          <p:nvPr>
            <p:ph sz="quarter" idx="14"/>
          </p:nvPr>
        </p:nvSpPr>
        <p:spPr>
          <a:xfrm>
            <a:off x="6787291" y="1556327"/>
            <a:ext cx="1188310" cy="401427"/>
          </a:xfrm>
        </p:spPr>
        <p:txBody>
          <a:bodyPr/>
          <a:lstStyle/>
          <a:p>
            <a:pPr marL="432" indent="0">
              <a:buNone/>
            </a:pPr>
            <a:r>
              <a:rPr lang="en-US" sz="2200" dirty="0"/>
              <a:t>with the</a:t>
            </a:r>
            <a:endParaRPr lang="en-IN" sz="2200" dirty="0"/>
          </a:p>
        </p:txBody>
      </p:sp>
      <p:sp>
        <p:nvSpPr>
          <p:cNvPr id="7" name="Content Placeholder 6"/>
          <p:cNvSpPr>
            <a:spLocks noGrp="1"/>
          </p:cNvSpPr>
          <p:nvPr>
            <p:ph sz="quarter" idx="15"/>
          </p:nvPr>
        </p:nvSpPr>
        <p:spPr>
          <a:xfrm>
            <a:off x="457200" y="2070100"/>
            <a:ext cx="8232775" cy="930275"/>
          </a:xfrm>
        </p:spPr>
        <p:txBody>
          <a:bodyPr/>
          <a:lstStyle/>
          <a:p>
            <a:pPr marL="255600" indent="0">
              <a:buNone/>
            </a:pPr>
            <a:r>
              <a:rPr lang="en-US" sz="2200" dirty="0"/>
              <a:t>double bond understood.</a:t>
            </a:r>
          </a:p>
          <a:p>
            <a:r>
              <a:rPr lang="en-US" sz="2200" dirty="0"/>
              <a:t>In a ketone, the carbonyl group is bonded to two alkyl</a:t>
            </a:r>
            <a:endParaRPr lang="en-IN" sz="2200" dirty="0"/>
          </a:p>
        </p:txBody>
      </p:sp>
      <p:sp>
        <p:nvSpPr>
          <p:cNvPr id="8" name="Content Placeholder 7"/>
          <p:cNvSpPr>
            <a:spLocks noGrp="1"/>
          </p:cNvSpPr>
          <p:nvPr>
            <p:ph sz="quarter" idx="16"/>
          </p:nvPr>
        </p:nvSpPr>
        <p:spPr>
          <a:xfrm>
            <a:off x="457201" y="3068291"/>
            <a:ext cx="5435600" cy="411509"/>
          </a:xfrm>
        </p:spPr>
        <p:txBody>
          <a:bodyPr/>
          <a:lstStyle/>
          <a:p>
            <a:pPr marL="255600" indent="0">
              <a:buNone/>
            </a:pPr>
            <a:r>
              <a:rPr lang="en-IN" sz="2200" dirty="0"/>
              <a:t>groups or aromatic rings. The </a:t>
            </a:r>
            <a:r>
              <a:rPr lang="en-IN" sz="2200" dirty="0" err="1"/>
              <a:t>keto</a:t>
            </a:r>
            <a:r>
              <a:rPr lang="en-IN" sz="2200" dirty="0"/>
              <a:t> group</a:t>
            </a:r>
          </a:p>
        </p:txBody>
      </p:sp>
      <p:graphicFrame>
        <p:nvGraphicFramePr>
          <p:cNvPr id="16" name="Object 15" descr="C double bond O">
            <a:extLst>
              <a:ext uri="{FF2B5EF4-FFF2-40B4-BE49-F238E27FC236}">
                <a16:creationId xmlns:a16="http://schemas.microsoft.com/office/drawing/2014/main" id="{50B79C12-4614-461F-90BA-7186C825F60D}"/>
              </a:ext>
            </a:extLst>
          </p:cNvPr>
          <p:cNvGraphicFramePr>
            <a:graphicFrameLocks noChangeAspect="1"/>
          </p:cNvGraphicFramePr>
          <p:nvPr>
            <p:extLst/>
          </p:nvPr>
        </p:nvGraphicFramePr>
        <p:xfrm>
          <a:off x="6035322" y="3101917"/>
          <a:ext cx="987136" cy="356466"/>
        </p:xfrm>
        <a:graphic>
          <a:graphicData uri="http://schemas.openxmlformats.org/presentationml/2006/ole">
            <mc:AlternateContent xmlns:mc="http://schemas.openxmlformats.org/markup-compatibility/2006">
              <mc:Choice xmlns:v="urn:schemas-microsoft-com:vml" Requires="v">
                <p:oleObj spid="_x0000_s23557" name="Equation" r:id="rId6" imgW="1193760" imgH="431640" progId="Equation.DSMT4">
                  <p:embed/>
                </p:oleObj>
              </mc:Choice>
              <mc:Fallback>
                <p:oleObj name="Equation" r:id="rId6" imgW="1193760" imgH="431640" progId="Equation.DSMT4">
                  <p:embed/>
                  <p:pic>
                    <p:nvPicPr>
                      <p:cNvPr id="16" name="Object 15" descr="C double bond O">
                        <a:extLst>
                          <a:ext uri="{FF2B5EF4-FFF2-40B4-BE49-F238E27FC236}">
                            <a16:creationId xmlns:a16="http://schemas.microsoft.com/office/drawing/2014/main" id="{50B79C12-4614-461F-90BA-7186C825F60D}"/>
                          </a:ext>
                        </a:extLst>
                      </p:cNvPr>
                      <p:cNvPicPr/>
                      <p:nvPr/>
                    </p:nvPicPr>
                    <p:blipFill>
                      <a:blip r:embed="rId7"/>
                      <a:stretch>
                        <a:fillRect/>
                      </a:stretch>
                    </p:blipFill>
                    <p:spPr>
                      <a:xfrm>
                        <a:off x="6035322" y="3101917"/>
                        <a:ext cx="987136" cy="356466"/>
                      </a:xfrm>
                      <a:prstGeom prst="rect">
                        <a:avLst/>
                      </a:prstGeom>
                    </p:spPr>
                  </p:pic>
                </p:oleObj>
              </mc:Fallback>
            </mc:AlternateContent>
          </a:graphicData>
        </a:graphic>
      </p:graphicFrame>
      <p:sp>
        <p:nvSpPr>
          <p:cNvPr id="9" name="Content Placeholder 8"/>
          <p:cNvSpPr>
            <a:spLocks noGrp="1"/>
          </p:cNvSpPr>
          <p:nvPr>
            <p:ph sz="quarter" idx="17"/>
          </p:nvPr>
        </p:nvSpPr>
        <p:spPr>
          <a:xfrm>
            <a:off x="457201" y="3581342"/>
            <a:ext cx="4660900" cy="381058"/>
          </a:xfrm>
        </p:spPr>
        <p:txBody>
          <a:bodyPr/>
          <a:lstStyle/>
          <a:p>
            <a:pPr marL="255600" indent="0">
              <a:buNone/>
            </a:pPr>
            <a:r>
              <a:rPr lang="en-US" sz="2200" dirty="0"/>
              <a:t>can sometimes be written as C</a:t>
            </a:r>
            <a:r>
              <a:rPr lang="en-US" sz="100" dirty="0"/>
              <a:t> </a:t>
            </a:r>
            <a:r>
              <a:rPr lang="en-US" sz="2200" dirty="0"/>
              <a:t>O.</a:t>
            </a:r>
            <a:endParaRPr lang="en-IN" sz="2200" dirty="0"/>
          </a:p>
        </p:txBody>
      </p:sp>
      <p:pic>
        <p:nvPicPr>
          <p:cNvPr id="17" name="Content Placeholder 16" descr="Equivalent aldehyde formulas are shown as follows. For long description in Notes pane, press F6.">
            <a:extLst>
              <a:ext uri="{FF2B5EF4-FFF2-40B4-BE49-F238E27FC236}">
                <a16:creationId xmlns:a16="http://schemas.microsoft.com/office/drawing/2014/main" id="{024909B2-B583-424A-AE89-2F6754C4010E}"/>
              </a:ext>
            </a:extLst>
          </p:cNvPr>
          <p:cNvPicPr>
            <a:picLocks noGrp="1" noChangeAspect="1"/>
          </p:cNvPicPr>
          <p:nvPr>
            <p:ph sz="quarter" idx="18"/>
          </p:nvPr>
        </p:nvPicPr>
        <p:blipFill>
          <a:blip r:embed="rId8"/>
          <a:stretch>
            <a:fillRect/>
          </a:stretch>
        </p:blipFill>
        <p:spPr>
          <a:xfrm>
            <a:off x="2147617" y="4073505"/>
            <a:ext cx="4852129" cy="2307720"/>
          </a:xfrm>
          <a:prstGeom prst="rect">
            <a:avLst/>
          </a:prstGeom>
        </p:spPr>
      </p:pic>
    </p:spTree>
    <p:extLst>
      <p:ext uri="{BB962C8B-B14F-4D97-AF65-F5344CB8AC3E}">
        <p14:creationId xmlns:p14="http://schemas.microsoft.com/office/powerpoint/2010/main" val="4093518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Aldehydes </a:t>
            </a:r>
            <a:r>
              <a:rPr lang="en-IN" sz="2000" b="0" dirty="0"/>
              <a:t>(1 of 5)</a:t>
            </a:r>
            <a:endParaRPr lang="en-IN" dirty="0"/>
          </a:p>
        </p:txBody>
      </p:sp>
      <p:pic>
        <p:nvPicPr>
          <p:cNvPr id="13" name="Content Placeholder 12" descr="Core chemistry skill, naming aldehydes and ketones.">
            <a:extLst>
              <a:ext uri="{FF2B5EF4-FFF2-40B4-BE49-F238E27FC236}">
                <a16:creationId xmlns:a16="http://schemas.microsoft.com/office/drawing/2014/main" id="{F73A2A51-AB13-429D-97A4-C2A30DC5F7D9}"/>
              </a:ext>
            </a:extLst>
          </p:cNvPr>
          <p:cNvPicPr>
            <a:picLocks noGrp="1" noChangeAspect="1"/>
          </p:cNvPicPr>
          <p:nvPr>
            <p:ph sz="quarter" idx="13"/>
          </p:nvPr>
        </p:nvPicPr>
        <p:blipFill>
          <a:blip r:embed="rId2"/>
          <a:stretch>
            <a:fillRect/>
          </a:stretch>
        </p:blipFill>
        <p:spPr>
          <a:xfrm>
            <a:off x="457200" y="1592263"/>
            <a:ext cx="2865368" cy="713294"/>
          </a:xfrm>
          <a:prstGeom prst="rect">
            <a:avLst/>
          </a:prstGeom>
        </p:spPr>
      </p:pic>
      <p:sp>
        <p:nvSpPr>
          <p:cNvPr id="4" name="Content Placeholder 3"/>
          <p:cNvSpPr>
            <a:spLocks noGrp="1"/>
          </p:cNvSpPr>
          <p:nvPr>
            <p:ph sz="quarter" idx="14"/>
          </p:nvPr>
        </p:nvSpPr>
        <p:spPr>
          <a:xfrm>
            <a:off x="457200" y="2454275"/>
            <a:ext cx="8445500" cy="1673225"/>
          </a:xfrm>
        </p:spPr>
        <p:txBody>
          <a:bodyPr/>
          <a:lstStyle/>
          <a:p>
            <a:pPr marL="432" indent="0">
              <a:buNone/>
            </a:pPr>
            <a:r>
              <a:rPr lang="en-US" sz="2000" dirty="0"/>
              <a:t>An aldehyde</a:t>
            </a:r>
          </a:p>
          <a:p>
            <a:r>
              <a:rPr lang="en-US" sz="2000" dirty="0"/>
              <a:t>has an I</a:t>
            </a:r>
            <a:r>
              <a:rPr lang="en-US" sz="100" dirty="0"/>
              <a:t> </a:t>
            </a:r>
            <a:r>
              <a:rPr lang="en-US" sz="2000" dirty="0"/>
              <a:t>U</a:t>
            </a:r>
            <a:r>
              <a:rPr lang="en-US" sz="100" dirty="0"/>
              <a:t> </a:t>
            </a:r>
            <a:r>
              <a:rPr lang="en-US" sz="2000" dirty="0"/>
              <a:t>P</a:t>
            </a:r>
            <a:r>
              <a:rPr lang="en-US" sz="100" dirty="0"/>
              <a:t> </a:t>
            </a:r>
            <a:r>
              <a:rPr lang="en-US" sz="2000" dirty="0"/>
              <a:t>A</a:t>
            </a:r>
            <a:r>
              <a:rPr lang="en-US" sz="100" dirty="0"/>
              <a:t> </a:t>
            </a:r>
            <a:r>
              <a:rPr lang="en-US" sz="2000" dirty="0"/>
              <a:t>C name in which the </a:t>
            </a:r>
            <a:r>
              <a:rPr lang="en-US" sz="2000" b="1" dirty="0"/>
              <a:t>e</a:t>
            </a:r>
            <a:r>
              <a:rPr lang="en-US" sz="2000" dirty="0"/>
              <a:t> in the alkane name is changed to </a:t>
            </a:r>
            <a:r>
              <a:rPr lang="en-US" sz="2000" b="1" dirty="0"/>
              <a:t>al</a:t>
            </a:r>
          </a:p>
          <a:p>
            <a:r>
              <a:rPr lang="en-US" sz="2000" dirty="0"/>
              <a:t>has a common name for the first four aldehydes that use their common names, which end in </a:t>
            </a:r>
            <a:r>
              <a:rPr lang="en-US" sz="2000" b="1" dirty="0"/>
              <a:t>aldehyde</a:t>
            </a:r>
          </a:p>
        </p:txBody>
      </p:sp>
      <p:pic>
        <p:nvPicPr>
          <p:cNvPr id="14" name="Content Placeholder 13" descr="one carbon, form, formaldehyde; two carbons, acet, acetaldehyde; three carbons, propion, propionaldehyde; four carbons, butyr, butyraldehyde."/>
          <p:cNvPicPr>
            <a:picLocks noGrp="1" noChangeAspect="1"/>
          </p:cNvPicPr>
          <p:nvPr>
            <p:ph sz="quarter" idx="15"/>
          </p:nvPr>
        </p:nvPicPr>
        <p:blipFill>
          <a:blip r:embed="rId3"/>
          <a:stretch>
            <a:fillRect/>
          </a:stretch>
        </p:blipFill>
        <p:spPr>
          <a:xfrm>
            <a:off x="1993169" y="4256087"/>
            <a:ext cx="5157663" cy="1609483"/>
          </a:xfrm>
          <a:prstGeom prst="rect">
            <a:avLst/>
          </a:prstGeom>
        </p:spPr>
      </p:pic>
      <p:sp>
        <p:nvSpPr>
          <p:cNvPr id="6" name="Content Placeholder 5"/>
          <p:cNvSpPr>
            <a:spLocks noGrp="1"/>
          </p:cNvSpPr>
          <p:nvPr>
            <p:ph sz="quarter" idx="16"/>
          </p:nvPr>
        </p:nvSpPr>
        <p:spPr>
          <a:xfrm>
            <a:off x="3505201" y="5967170"/>
            <a:ext cx="2578100" cy="344729"/>
          </a:xfrm>
        </p:spPr>
        <p:txBody>
          <a:bodyPr/>
          <a:lstStyle/>
          <a:p>
            <a:pPr marL="432" indent="0">
              <a:buNone/>
            </a:pPr>
            <a:r>
              <a:rPr lang="en-IN" sz="2000" dirty="0"/>
              <a:t>followed by </a:t>
            </a:r>
            <a:r>
              <a:rPr lang="en-IN" sz="2000" b="1" dirty="0"/>
              <a:t>aldehyde</a:t>
            </a:r>
          </a:p>
        </p:txBody>
      </p:sp>
    </p:spTree>
    <p:extLst>
      <p:ext uri="{BB962C8B-B14F-4D97-AF65-F5344CB8AC3E}">
        <p14:creationId xmlns:p14="http://schemas.microsoft.com/office/powerpoint/2010/main" val="186947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Aldehydes </a:t>
            </a:r>
            <a:r>
              <a:rPr lang="en-IN" sz="2000" b="0" dirty="0"/>
              <a:t>(2 of 5)</a:t>
            </a:r>
            <a:endParaRPr lang="en-IN" dirty="0"/>
          </a:p>
        </p:txBody>
      </p:sp>
      <p:pic>
        <p:nvPicPr>
          <p:cNvPr id="14" name="Content Placeholder 13" descr="Three structural representations provide information for four aldehyde compounds, as follows. For long description in Notes pane, press F6.&#10;">
            <a:extLst>
              <a:ext uri="{FF2B5EF4-FFF2-40B4-BE49-F238E27FC236}">
                <a16:creationId xmlns:a16="http://schemas.microsoft.com/office/drawing/2014/main" id="{3EC0AA66-A58F-4528-B864-1CD44C53E80D}"/>
              </a:ext>
            </a:extLst>
          </p:cNvPr>
          <p:cNvPicPr>
            <a:picLocks noGrp="1" noChangeAspect="1"/>
          </p:cNvPicPr>
          <p:nvPr>
            <p:ph sz="quarter" idx="13"/>
          </p:nvPr>
        </p:nvPicPr>
        <p:blipFill>
          <a:blip r:embed="rId3"/>
          <a:stretch>
            <a:fillRect/>
          </a:stretch>
        </p:blipFill>
        <p:spPr>
          <a:xfrm>
            <a:off x="541584" y="1785008"/>
            <a:ext cx="8060830" cy="4010296"/>
          </a:xfrm>
          <a:prstGeom prst="rect">
            <a:avLst/>
          </a:prstGeom>
        </p:spPr>
      </p:pic>
    </p:spTree>
    <p:extLst>
      <p:ext uri="{BB962C8B-B14F-4D97-AF65-F5344CB8AC3E}">
        <p14:creationId xmlns:p14="http://schemas.microsoft.com/office/powerpoint/2010/main" val="3928469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Aldehydes </a:t>
            </a:r>
            <a:r>
              <a:rPr lang="en-IN" sz="2000" b="0" dirty="0"/>
              <a:t>(3 of 5)</a:t>
            </a:r>
            <a:endParaRPr lang="en-IN" dirty="0"/>
          </a:p>
        </p:txBody>
      </p:sp>
      <p:sp>
        <p:nvSpPr>
          <p:cNvPr id="4" name="Content Placeholder 3"/>
          <p:cNvSpPr>
            <a:spLocks noGrp="1"/>
          </p:cNvSpPr>
          <p:nvPr>
            <p:ph sz="quarter" idx="13"/>
          </p:nvPr>
        </p:nvSpPr>
        <p:spPr>
          <a:xfrm>
            <a:off x="457200" y="1556327"/>
            <a:ext cx="7073900" cy="4248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aldehyde:</a:t>
            </a:r>
            <a:endParaRPr lang="en-IN" dirty="0"/>
          </a:p>
        </p:txBody>
      </p:sp>
      <p:pic>
        <p:nvPicPr>
          <p:cNvPr id="14" name="Content Placeholder 13" descr="A Lewis structure. For long description in Notes pane, press F6.">
            <a:extLst>
              <a:ext uri="{FF2B5EF4-FFF2-40B4-BE49-F238E27FC236}">
                <a16:creationId xmlns:a16="http://schemas.microsoft.com/office/drawing/2014/main" id="{F4BEC473-06C1-4CAF-8803-C7BB67279DF5}"/>
              </a:ext>
            </a:extLst>
          </p:cNvPr>
          <p:cNvPicPr>
            <a:picLocks noGrp="1" noChangeAspect="1"/>
          </p:cNvPicPr>
          <p:nvPr>
            <p:ph sz="quarter" idx="14"/>
          </p:nvPr>
        </p:nvPicPr>
        <p:blipFill>
          <a:blip r:embed="rId3"/>
          <a:stretch>
            <a:fillRect/>
          </a:stretch>
        </p:blipFill>
        <p:spPr>
          <a:xfrm>
            <a:off x="5056444" y="2224877"/>
            <a:ext cx="3633531" cy="1304657"/>
          </a:xfrm>
          <a:prstGeom prst="rect">
            <a:avLst/>
          </a:prstGeom>
        </p:spPr>
      </p:pic>
      <p:sp>
        <p:nvSpPr>
          <p:cNvPr id="6" name="Content Placeholder 5"/>
          <p:cNvSpPr>
            <a:spLocks noGrp="1"/>
          </p:cNvSpPr>
          <p:nvPr>
            <p:ph sz="quarter" idx="15"/>
          </p:nvPr>
        </p:nvSpPr>
        <p:spPr>
          <a:xfrm>
            <a:off x="457201" y="3657601"/>
            <a:ext cx="1447800" cy="444500"/>
          </a:xfrm>
        </p:spPr>
        <p:txBody>
          <a:bodyPr/>
          <a:lstStyle/>
          <a:p>
            <a:pPr marL="432" indent="0">
              <a:buNone/>
            </a:pPr>
            <a:r>
              <a:rPr lang="en-IN" b="1" dirty="0"/>
              <a:t>Solution</a:t>
            </a:r>
          </a:p>
        </p:txBody>
      </p:sp>
      <p:graphicFrame>
        <p:nvGraphicFramePr>
          <p:cNvPr id="15" name="Content Placeholder 14"/>
          <p:cNvGraphicFramePr>
            <a:graphicFrameLocks noGrp="1"/>
          </p:cNvGraphicFramePr>
          <p:nvPr>
            <p:ph sz="quarter" idx="16"/>
            <p:extLst/>
          </p:nvPr>
        </p:nvGraphicFramePr>
        <p:xfrm>
          <a:off x="459045" y="4291535"/>
          <a:ext cx="8232776" cy="1554480"/>
        </p:xfrm>
        <a:graphic>
          <a:graphicData uri="http://schemas.openxmlformats.org/drawingml/2006/table">
            <a:tbl>
              <a:tblPr firstRow="1" bandRow="1">
                <a:tableStyleId>{2D5ABB26-0587-4C30-8999-92F81FD0307C}</a:tableStyleId>
              </a:tblPr>
              <a:tblGrid>
                <a:gridCol w="1738055">
                  <a:extLst>
                    <a:ext uri="{9D8B030D-6E8A-4147-A177-3AD203B41FA5}">
                      <a16:colId xmlns:a16="http://schemas.microsoft.com/office/drawing/2014/main" val="270378270"/>
                    </a:ext>
                  </a:extLst>
                </a:gridCol>
                <a:gridCol w="2184400">
                  <a:extLst>
                    <a:ext uri="{9D8B030D-6E8A-4147-A177-3AD203B41FA5}">
                      <a16:colId xmlns:a16="http://schemas.microsoft.com/office/drawing/2014/main" val="484579113"/>
                    </a:ext>
                  </a:extLst>
                </a:gridCol>
                <a:gridCol w="1803400">
                  <a:extLst>
                    <a:ext uri="{9D8B030D-6E8A-4147-A177-3AD203B41FA5}">
                      <a16:colId xmlns:a16="http://schemas.microsoft.com/office/drawing/2014/main" val="882337093"/>
                    </a:ext>
                  </a:extLst>
                </a:gridCol>
                <a:gridCol w="2506921">
                  <a:extLst>
                    <a:ext uri="{9D8B030D-6E8A-4147-A177-3AD203B41FA5}">
                      <a16:colId xmlns:a16="http://schemas.microsoft.com/office/drawing/2014/main" val="733269826"/>
                    </a:ext>
                  </a:extLst>
                </a:gridCol>
              </a:tblGrid>
              <a:tr h="370840">
                <a:tc>
                  <a:txBody>
                    <a:bodyPr/>
                    <a:lstStyle/>
                    <a:p>
                      <a:r>
                        <a:rPr lang="en-IN" sz="18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Given</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Need</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Connect</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69435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five carbon chain, carbonyl group, </a:t>
                      </a:r>
                    </a:p>
                    <a:p>
                      <a:r>
                        <a:rPr lang="en-US" sz="1800" b="0" dirty="0">
                          <a:solidFill>
                            <a:schemeClr val="tx1"/>
                          </a:solidFill>
                          <a:latin typeface="+mn-lt"/>
                        </a:rPr>
                        <a:t>methyl group</a:t>
                      </a:r>
                      <a:endParaRPr lang="en-IN"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dirty="0">
                          <a:solidFill>
                            <a:schemeClr val="tx1"/>
                          </a:solidFill>
                          <a:latin typeface="+mn-lt"/>
                        </a:rPr>
                        <a:t>I</a:t>
                      </a:r>
                      <a:r>
                        <a:rPr lang="en-IN" sz="100" b="0" dirty="0">
                          <a:solidFill>
                            <a:schemeClr val="tx1"/>
                          </a:solidFill>
                          <a:latin typeface="+mn-lt"/>
                        </a:rPr>
                        <a:t> </a:t>
                      </a:r>
                      <a:r>
                        <a:rPr lang="en-IN" sz="1800" b="0" dirty="0">
                          <a:solidFill>
                            <a:schemeClr val="tx1"/>
                          </a:solidFill>
                          <a:latin typeface="+mn-lt"/>
                        </a:rPr>
                        <a:t>U</a:t>
                      </a:r>
                      <a:r>
                        <a:rPr lang="en-IN" sz="100" b="0" dirty="0">
                          <a:solidFill>
                            <a:schemeClr val="tx1"/>
                          </a:solidFill>
                          <a:latin typeface="+mn-lt"/>
                        </a:rPr>
                        <a:t> </a:t>
                      </a:r>
                      <a:r>
                        <a:rPr lang="en-IN" sz="1800" b="0" dirty="0">
                          <a:solidFill>
                            <a:schemeClr val="tx1"/>
                          </a:solidFill>
                          <a:latin typeface="+mn-lt"/>
                        </a:rPr>
                        <a:t>P</a:t>
                      </a:r>
                      <a:r>
                        <a:rPr lang="en-IN" sz="100" b="0" dirty="0">
                          <a:solidFill>
                            <a:schemeClr val="tx1"/>
                          </a:solidFill>
                          <a:latin typeface="+mn-lt"/>
                        </a:rPr>
                        <a:t> </a:t>
                      </a:r>
                      <a:r>
                        <a:rPr lang="en-IN" sz="1800" b="0" dirty="0">
                          <a:solidFill>
                            <a:schemeClr val="tx1"/>
                          </a:solidFill>
                          <a:latin typeface="+mn-lt"/>
                        </a:rPr>
                        <a:t>A</a:t>
                      </a:r>
                      <a:r>
                        <a:rPr lang="en-IN" sz="100" b="0" dirty="0">
                          <a:solidFill>
                            <a:schemeClr val="tx1"/>
                          </a:solidFill>
                          <a:latin typeface="+mn-lt"/>
                        </a:rPr>
                        <a:t> </a:t>
                      </a:r>
                      <a:r>
                        <a:rPr lang="en-IN" sz="1800" b="0" dirty="0">
                          <a:solidFill>
                            <a:schemeClr val="tx1"/>
                          </a:solidFill>
                          <a:latin typeface="+mn-lt"/>
                        </a:rPr>
                        <a:t>C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position of methyl groups, replace </a:t>
                      </a:r>
                      <a:r>
                        <a:rPr lang="en-US" sz="1800" b="1" i="0" dirty="0">
                          <a:solidFill>
                            <a:schemeClr val="tx1"/>
                          </a:solidFill>
                          <a:latin typeface="+mn-lt"/>
                        </a:rPr>
                        <a:t>e</a:t>
                      </a:r>
                      <a:r>
                        <a:rPr lang="en-US" sz="1800" b="0" dirty="0">
                          <a:solidFill>
                            <a:schemeClr val="tx1"/>
                          </a:solidFill>
                          <a:latin typeface="+mn-lt"/>
                        </a:rPr>
                        <a:t> in alkane name with </a:t>
                      </a:r>
                      <a:r>
                        <a:rPr lang="en-US" sz="1800" b="1" i="0" dirty="0">
                          <a:solidFill>
                            <a:schemeClr val="tx1"/>
                          </a:solidFill>
                          <a:latin typeface="+mn-lt"/>
                        </a:rPr>
                        <a:t>al</a:t>
                      </a:r>
                      <a:endParaRPr lang="en-IN" sz="1800" b="1" i="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188147"/>
                  </a:ext>
                </a:extLst>
              </a:tr>
            </a:tbl>
          </a:graphicData>
        </a:graphic>
      </p:graphicFrame>
    </p:spTree>
    <p:extLst>
      <p:ext uri="{BB962C8B-B14F-4D97-AF65-F5344CB8AC3E}">
        <p14:creationId xmlns:p14="http://schemas.microsoft.com/office/powerpoint/2010/main" val="903864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Aldehydes </a:t>
            </a:r>
            <a:r>
              <a:rPr lang="en-IN" sz="2000" b="0" dirty="0"/>
              <a:t>(4 of 5)</a:t>
            </a:r>
            <a:endParaRPr lang="en-IN" dirty="0"/>
          </a:p>
        </p:txBody>
      </p:sp>
      <p:sp>
        <p:nvSpPr>
          <p:cNvPr id="3" name="Content Placeholder 2"/>
          <p:cNvSpPr>
            <a:spLocks noGrp="1"/>
          </p:cNvSpPr>
          <p:nvPr>
            <p:ph sz="quarter" idx="13"/>
          </p:nvPr>
        </p:nvSpPr>
        <p:spPr>
          <a:xfrm>
            <a:off x="457200" y="1556327"/>
            <a:ext cx="6946900" cy="4375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aldehyde:</a:t>
            </a:r>
            <a:endParaRPr lang="en-IN" dirty="0"/>
          </a:p>
        </p:txBody>
      </p:sp>
      <p:pic>
        <p:nvPicPr>
          <p:cNvPr id="13" name="Content Placeholder 12" descr="A Lewis structure. For long description in Notes pane, press F6.">
            <a:extLst>
              <a:ext uri="{FF2B5EF4-FFF2-40B4-BE49-F238E27FC236}">
                <a16:creationId xmlns:a16="http://schemas.microsoft.com/office/drawing/2014/main" id="{F4BEC473-06C1-4CAF-8803-C7BB67279DF5}"/>
              </a:ext>
            </a:extLst>
          </p:cNvPr>
          <p:cNvPicPr>
            <a:picLocks noGrp="1" noChangeAspect="1"/>
          </p:cNvPicPr>
          <p:nvPr>
            <p:ph sz="quarter" idx="14"/>
          </p:nvPr>
        </p:nvPicPr>
        <p:blipFill>
          <a:blip r:embed="rId3"/>
          <a:stretch>
            <a:fillRect/>
          </a:stretch>
        </p:blipFill>
        <p:spPr>
          <a:xfrm>
            <a:off x="5056444" y="2237577"/>
            <a:ext cx="3633531" cy="1304657"/>
          </a:xfrm>
          <a:prstGeom prst="rect">
            <a:avLst/>
          </a:prstGeom>
        </p:spPr>
      </p:pic>
      <p:sp>
        <p:nvSpPr>
          <p:cNvPr id="5" name="Content Placeholder 4"/>
          <p:cNvSpPr>
            <a:spLocks noGrp="1"/>
          </p:cNvSpPr>
          <p:nvPr>
            <p:ph sz="quarter" idx="15"/>
          </p:nvPr>
        </p:nvSpPr>
        <p:spPr>
          <a:xfrm>
            <a:off x="457201" y="3683000"/>
            <a:ext cx="8077200" cy="784161"/>
          </a:xfrm>
        </p:spPr>
        <p:txBody>
          <a:bodyPr/>
          <a:lstStyle/>
          <a:p>
            <a:pPr marL="1031875" indent="-1031875">
              <a:buNone/>
            </a:pPr>
            <a:r>
              <a:rPr lang="en-US" b="1" dirty="0"/>
              <a:t>Step 1 Name the longest carbon chain by replacing the e in the alkane name with al.</a:t>
            </a:r>
          </a:p>
        </p:txBody>
      </p:sp>
      <p:sp>
        <p:nvSpPr>
          <p:cNvPr id="6" name="Content Placeholder 5"/>
          <p:cNvSpPr>
            <a:spLocks noGrp="1"/>
          </p:cNvSpPr>
          <p:nvPr>
            <p:ph sz="quarter" idx="16"/>
          </p:nvPr>
        </p:nvSpPr>
        <p:spPr>
          <a:xfrm>
            <a:off x="1498601" y="5080001"/>
            <a:ext cx="1384300" cy="457200"/>
          </a:xfrm>
        </p:spPr>
        <p:txBody>
          <a:bodyPr/>
          <a:lstStyle/>
          <a:p>
            <a:pPr marL="1031875" indent="-1031875">
              <a:buNone/>
            </a:pPr>
            <a:r>
              <a:rPr lang="en-US" dirty="0" err="1"/>
              <a:t>pentanal</a:t>
            </a:r>
            <a:endParaRPr lang="en-US" dirty="0"/>
          </a:p>
        </p:txBody>
      </p:sp>
      <p:pic>
        <p:nvPicPr>
          <p:cNvPr id="14" name="Content Placeholder 13" descr="C H 3, single bond, C H 2, single bond, C H 2, single bond, C, single bond, C H. The third C is single bonded to C H 3 below and single bonded to H above. The fourth C is double bonded to O above. Everything in the structure is highlighted except the O and the C H 3 that is below the fourth C.">
            <a:extLst>
              <a:ext uri="{FF2B5EF4-FFF2-40B4-BE49-F238E27FC236}">
                <a16:creationId xmlns:a16="http://schemas.microsoft.com/office/drawing/2014/main" id="{6A083E21-9B2D-49B2-90CB-2FC816C5C16E}"/>
              </a:ext>
            </a:extLst>
          </p:cNvPr>
          <p:cNvPicPr>
            <a:picLocks noGrp="1" noChangeAspect="1"/>
          </p:cNvPicPr>
          <p:nvPr>
            <p:ph sz="quarter" idx="17"/>
          </p:nvPr>
        </p:nvPicPr>
        <p:blipFill>
          <a:blip r:embed="rId4"/>
          <a:stretch>
            <a:fillRect/>
          </a:stretch>
        </p:blipFill>
        <p:spPr>
          <a:xfrm>
            <a:off x="5028883" y="4783659"/>
            <a:ext cx="3657917" cy="1310754"/>
          </a:xfrm>
          <a:prstGeom prst="rect">
            <a:avLst/>
          </a:prstGeom>
        </p:spPr>
      </p:pic>
    </p:spTree>
    <p:extLst>
      <p:ext uri="{BB962C8B-B14F-4D97-AF65-F5344CB8AC3E}">
        <p14:creationId xmlns:p14="http://schemas.microsoft.com/office/powerpoint/2010/main" val="339227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Alcohols</a:t>
            </a:r>
          </a:p>
        </p:txBody>
      </p:sp>
      <p:pic>
        <p:nvPicPr>
          <p:cNvPr id="9" name="Content Placeholder 8" descr="Core chemistry skill, naming alcohols and phenols."/>
          <p:cNvPicPr>
            <a:picLocks noGrp="1" noChangeAspect="1"/>
          </p:cNvPicPr>
          <p:nvPr>
            <p:ph sz="quarter" idx="16"/>
          </p:nvPr>
        </p:nvPicPr>
        <p:blipFill>
          <a:blip r:embed="rId3"/>
          <a:stretch>
            <a:fillRect/>
          </a:stretch>
        </p:blipFill>
        <p:spPr>
          <a:xfrm>
            <a:off x="457200" y="1656903"/>
            <a:ext cx="3145809" cy="780356"/>
          </a:xfrm>
          <a:prstGeom prst="rect">
            <a:avLst/>
          </a:prstGeom>
        </p:spPr>
      </p:pic>
      <p:sp>
        <p:nvSpPr>
          <p:cNvPr id="5" name="Content Placeholder 4"/>
          <p:cNvSpPr>
            <a:spLocks noGrp="1"/>
          </p:cNvSpPr>
          <p:nvPr>
            <p:ph sz="quarter" idx="14"/>
          </p:nvPr>
        </p:nvSpPr>
        <p:spPr>
          <a:xfrm>
            <a:off x="457200" y="2542785"/>
            <a:ext cx="8229600" cy="1728590"/>
          </a:xfrm>
        </p:spPr>
        <p:txBody>
          <a:bodyPr/>
          <a:lstStyle/>
          <a:p>
            <a:pPr marL="432" indent="0">
              <a:buNone/>
            </a:pPr>
            <a:r>
              <a:rPr lang="en-US" dirty="0"/>
              <a:t>The names of alcohols</a:t>
            </a:r>
          </a:p>
          <a:p>
            <a:r>
              <a:rPr lang="en-US" dirty="0"/>
              <a:t>in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system replace the </a:t>
            </a:r>
            <a:r>
              <a:rPr lang="en-US" b="1" dirty="0"/>
              <a:t>e</a:t>
            </a:r>
            <a:r>
              <a:rPr lang="en-US" dirty="0"/>
              <a:t> with </a:t>
            </a:r>
            <a:r>
              <a:rPr lang="en-US" b="1" dirty="0" err="1"/>
              <a:t>ol</a:t>
            </a:r>
            <a:endParaRPr lang="en-US" b="1" dirty="0"/>
          </a:p>
          <a:p>
            <a:r>
              <a:rPr lang="en-US" dirty="0"/>
              <a:t>with common names use the name of the alkyl group followed by </a:t>
            </a:r>
            <a:r>
              <a:rPr lang="en-US" b="1" dirty="0"/>
              <a:t>alcohol</a:t>
            </a:r>
          </a:p>
        </p:txBody>
      </p:sp>
      <p:graphicFrame>
        <p:nvGraphicFramePr>
          <p:cNvPr id="10" name="Content Placeholder 9"/>
          <p:cNvGraphicFramePr>
            <a:graphicFrameLocks noGrp="1"/>
          </p:cNvGraphicFramePr>
          <p:nvPr>
            <p:ph sz="quarter" idx="15"/>
            <p:extLst>
              <p:ext uri="{D42A27DB-BD31-4B8C-83A1-F6EECF244321}">
                <p14:modId xmlns:p14="http://schemas.microsoft.com/office/powerpoint/2010/main" val="1185423099"/>
              </p:ext>
            </p:extLst>
          </p:nvPr>
        </p:nvGraphicFramePr>
        <p:xfrm>
          <a:off x="1374732" y="4384106"/>
          <a:ext cx="6394536" cy="1854200"/>
        </p:xfrm>
        <a:graphic>
          <a:graphicData uri="http://schemas.openxmlformats.org/drawingml/2006/table">
            <a:tbl>
              <a:tblPr firstRow="1" bandRow="1">
                <a:tableStyleId>{2D5ABB26-0587-4C30-8999-92F81FD0307C}</a:tableStyleId>
              </a:tblPr>
              <a:tblGrid>
                <a:gridCol w="2131512">
                  <a:extLst>
                    <a:ext uri="{9D8B030D-6E8A-4147-A177-3AD203B41FA5}">
                      <a16:colId xmlns:a16="http://schemas.microsoft.com/office/drawing/2014/main" val="1695936418"/>
                    </a:ext>
                  </a:extLst>
                </a:gridCol>
                <a:gridCol w="2131512">
                  <a:extLst>
                    <a:ext uri="{9D8B030D-6E8A-4147-A177-3AD203B41FA5}">
                      <a16:colId xmlns:a16="http://schemas.microsoft.com/office/drawing/2014/main" val="1728499157"/>
                    </a:ext>
                  </a:extLst>
                </a:gridCol>
                <a:gridCol w="2131512">
                  <a:extLst>
                    <a:ext uri="{9D8B030D-6E8A-4147-A177-3AD203B41FA5}">
                      <a16:colId xmlns:a16="http://schemas.microsoft.com/office/drawing/2014/main" val="2410094937"/>
                    </a:ext>
                  </a:extLst>
                </a:gridCol>
              </a:tblGrid>
              <a:tr h="370840">
                <a:tc>
                  <a:txBody>
                    <a:bodyPr/>
                    <a:lstStyle/>
                    <a:p>
                      <a:r>
                        <a:rPr lang="en-US" sz="1600" b="1" dirty="0"/>
                        <a:t>Formula</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I</a:t>
                      </a:r>
                      <a:r>
                        <a:rPr lang="en-US" sz="100" b="1" baseline="0" dirty="0"/>
                        <a:t> </a:t>
                      </a:r>
                      <a:r>
                        <a:rPr lang="en-US" sz="1600" b="1" dirty="0"/>
                        <a:t>U</a:t>
                      </a:r>
                      <a:r>
                        <a:rPr lang="en-US" sz="100" b="1" baseline="0" dirty="0"/>
                        <a:t> </a:t>
                      </a:r>
                      <a:r>
                        <a:rPr lang="en-US" sz="1600" b="1" dirty="0"/>
                        <a:t>P</a:t>
                      </a:r>
                      <a:r>
                        <a:rPr lang="en-US" sz="100" b="1" baseline="0" dirty="0"/>
                        <a:t> </a:t>
                      </a:r>
                      <a:r>
                        <a:rPr lang="en-US" sz="1600" b="1" dirty="0"/>
                        <a:t>A</a:t>
                      </a:r>
                      <a:r>
                        <a:rPr lang="en-US" sz="100" b="1" baseline="0" dirty="0"/>
                        <a:t> </a:t>
                      </a:r>
                      <a:r>
                        <a:rPr lang="en-US" sz="1600" b="1" dirty="0"/>
                        <a:t>C</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Common Name</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861427"/>
                  </a:ext>
                </a:extLst>
              </a:tr>
              <a:tr h="370840">
                <a:tc>
                  <a:txBody>
                    <a:bodyPr/>
                    <a:lstStyle/>
                    <a:p>
                      <a:r>
                        <a:rPr lang="en-US" sz="100" baseline="-25000" dirty="0"/>
                        <a:t>C H sub 4</a:t>
                      </a:r>
                      <a:endParaRPr lang="en-IN" sz="1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Methane</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63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Arial"/>
                          <a:cs typeface="Arial"/>
                          <a:sym typeface="Arial"/>
                        </a:rPr>
                        <a:t>C H 3 single bond O H</a:t>
                      </a:r>
                      <a:endParaRPr lang="en-IN" sz="1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Methanol</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methyl alcohol</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0952044"/>
                  </a:ext>
                </a:extLst>
              </a:tr>
              <a:tr h="370840">
                <a:tc>
                  <a:txBody>
                    <a:bodyPr/>
                    <a:lstStyle/>
                    <a:p>
                      <a:r>
                        <a:rPr lang="en-US" sz="100" b="0" i="0" u="none" strike="noStrike" cap="none" dirty="0">
                          <a:solidFill>
                            <a:schemeClr val="tx1"/>
                          </a:solidFill>
                          <a:effectLst/>
                          <a:latin typeface="+mn-lt"/>
                          <a:ea typeface="Arial"/>
                          <a:cs typeface="Arial"/>
                          <a:sym typeface="Arial"/>
                        </a:rPr>
                        <a:t>C H 3 single bond C H 3</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ethane</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blank</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9210868"/>
                  </a:ext>
                </a:extLst>
              </a:tr>
              <a:tr h="370840">
                <a:tc>
                  <a:txBody>
                    <a:bodyPr/>
                    <a:lstStyle/>
                    <a:p>
                      <a:r>
                        <a:rPr lang="en-US" sz="100" b="0" i="0" u="none" strike="noStrike" cap="none" dirty="0">
                          <a:solidFill>
                            <a:schemeClr val="tx1"/>
                          </a:solidFill>
                          <a:effectLst/>
                          <a:latin typeface="+mn-lt"/>
                          <a:ea typeface="Arial"/>
                          <a:cs typeface="Arial"/>
                          <a:sym typeface="Arial"/>
                        </a:rPr>
                        <a:t>C H 3 single bond C H 2 single bond O H</a:t>
                      </a:r>
                      <a:endParaRPr lang="en-IN" sz="1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ethanol</a:t>
                      </a:r>
                      <a:endParaRPr lang="en-IN"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0" i="0" u="none" strike="noStrike" cap="none" baseline="0" dirty="0">
                          <a:solidFill>
                            <a:schemeClr val="tx1"/>
                          </a:solidFill>
                          <a:latin typeface="+mn-lt"/>
                          <a:ea typeface="+mn-ea"/>
                          <a:cs typeface="+mn-cs"/>
                          <a:sym typeface="Arial"/>
                        </a:rPr>
                        <a:t>ethyl alcohol</a:t>
                      </a:r>
                      <a:endParaRPr lang="en-IN"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7923050"/>
                  </a:ext>
                </a:extLst>
              </a:tr>
            </a:tbl>
          </a:graphicData>
        </a:graphic>
      </p:graphicFrame>
      <p:graphicFrame>
        <p:nvGraphicFramePr>
          <p:cNvPr id="14" name="Object 13">
            <a:extLst>
              <a:ext uri="{FF2B5EF4-FFF2-40B4-BE49-F238E27FC236}">
                <a16:creationId xmlns:a16="http://schemas.microsoft.com/office/drawing/2014/main" id="{AA34FC5F-1667-43D8-A296-3AC379AC2CB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98875632"/>
              </p:ext>
            </p:extLst>
          </p:nvPr>
        </p:nvGraphicFramePr>
        <p:xfrm>
          <a:off x="1446490" y="4789616"/>
          <a:ext cx="375287" cy="251717"/>
        </p:xfrm>
        <a:graphic>
          <a:graphicData uri="http://schemas.openxmlformats.org/presentationml/2006/ole">
            <mc:AlternateContent xmlns:mc="http://schemas.openxmlformats.org/markup-compatibility/2006">
              <mc:Choice xmlns:v="urn:schemas-microsoft-com:vml" Requires="v">
                <p:oleObj spid="_x0000_s2070" name="Equation" r:id="rId4" imgW="571320" imgH="380880" progId="Equation.DSMT4">
                  <p:embed/>
                </p:oleObj>
              </mc:Choice>
              <mc:Fallback>
                <p:oleObj name="Equation" r:id="rId4" imgW="571320" imgH="380880" progId="Equation.DSMT4">
                  <p:embed/>
                  <p:pic>
                    <p:nvPicPr>
                      <p:cNvPr id="11" name="Object 10">
                        <a:extLst>
                          <a:ext uri="{FF2B5EF4-FFF2-40B4-BE49-F238E27FC236}">
                            <a16:creationId xmlns:a16="http://schemas.microsoft.com/office/drawing/2014/main" id="{AA34FC5F-1667-43D8-A296-3AC379AC2CB7}"/>
                          </a:ext>
                        </a:extLst>
                      </p:cNvPr>
                      <p:cNvPicPr/>
                      <p:nvPr/>
                    </p:nvPicPr>
                    <p:blipFill>
                      <a:blip r:embed="rId5"/>
                      <a:stretch>
                        <a:fillRect/>
                      </a:stretch>
                    </p:blipFill>
                    <p:spPr>
                      <a:xfrm>
                        <a:off x="1446490" y="4789616"/>
                        <a:ext cx="375287" cy="251717"/>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AA34FC5F-1667-43D8-A296-3AC379AC2CB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607705218"/>
              </p:ext>
            </p:extLst>
          </p:nvPr>
        </p:nvGraphicFramePr>
        <p:xfrm>
          <a:off x="1426815" y="5175955"/>
          <a:ext cx="1023215" cy="261215"/>
        </p:xfrm>
        <a:graphic>
          <a:graphicData uri="http://schemas.openxmlformats.org/presentationml/2006/ole">
            <mc:AlternateContent xmlns:mc="http://schemas.openxmlformats.org/markup-compatibility/2006">
              <mc:Choice xmlns:v="urn:schemas-microsoft-com:vml" Requires="v">
                <p:oleObj spid="_x0000_s2071" name="Equation" r:id="rId6" imgW="1498320" imgH="380880" progId="Equation.DSMT4">
                  <p:embed/>
                </p:oleObj>
              </mc:Choice>
              <mc:Fallback>
                <p:oleObj name="Equation" r:id="rId6" imgW="1498320" imgH="380880" progId="Equation.DSMT4">
                  <p:embed/>
                  <p:pic>
                    <p:nvPicPr>
                      <p:cNvPr id="7" name="Object 6">
                        <a:extLst>
                          <a:ext uri="{FF2B5EF4-FFF2-40B4-BE49-F238E27FC236}">
                            <a16:creationId xmlns:a16="http://schemas.microsoft.com/office/drawing/2014/main" id="{AA34FC5F-1667-43D8-A296-3AC379AC2CB7}"/>
                          </a:ext>
                        </a:extLst>
                      </p:cNvPr>
                      <p:cNvPicPr/>
                      <p:nvPr/>
                    </p:nvPicPr>
                    <p:blipFill>
                      <a:blip r:embed="rId7"/>
                      <a:stretch>
                        <a:fillRect/>
                      </a:stretch>
                    </p:blipFill>
                    <p:spPr>
                      <a:xfrm>
                        <a:off x="1426815" y="5175955"/>
                        <a:ext cx="1023215" cy="261215"/>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FEADB80D-993B-476D-ACFE-A05D13E8333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36703509"/>
              </p:ext>
            </p:extLst>
          </p:nvPr>
        </p:nvGraphicFramePr>
        <p:xfrm>
          <a:off x="1450269" y="5544801"/>
          <a:ext cx="1082675" cy="260350"/>
        </p:xfrm>
        <a:graphic>
          <a:graphicData uri="http://schemas.openxmlformats.org/presentationml/2006/ole">
            <mc:AlternateContent xmlns:mc="http://schemas.openxmlformats.org/markup-compatibility/2006">
              <mc:Choice xmlns:v="urn:schemas-microsoft-com:vml" Requires="v">
                <p:oleObj spid="_x0000_s2072" name="Equation" r:id="rId8" imgW="1587240" imgH="380880" progId="Equation.DSMT4">
                  <p:embed/>
                </p:oleObj>
              </mc:Choice>
              <mc:Fallback>
                <p:oleObj name="Equation" r:id="rId8" imgW="1587240" imgH="380880" progId="Equation.DSMT4">
                  <p:embed/>
                  <p:pic>
                    <p:nvPicPr>
                      <p:cNvPr id="8" name="Object 7">
                        <a:extLst>
                          <a:ext uri="{FF2B5EF4-FFF2-40B4-BE49-F238E27FC236}">
                            <a16:creationId xmlns:a16="http://schemas.microsoft.com/office/drawing/2014/main" id="{FEADB80D-993B-476D-ACFE-A05D13E83337}"/>
                          </a:ext>
                        </a:extLst>
                      </p:cNvPr>
                      <p:cNvPicPr/>
                      <p:nvPr/>
                    </p:nvPicPr>
                    <p:blipFill>
                      <a:blip r:embed="rId9"/>
                      <a:stretch>
                        <a:fillRect/>
                      </a:stretch>
                    </p:blipFill>
                    <p:spPr>
                      <a:xfrm>
                        <a:off x="1450269" y="5544801"/>
                        <a:ext cx="1082675" cy="260350"/>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B00511E6-1028-49C4-9405-032B8D7BE8A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0654588"/>
              </p:ext>
            </p:extLst>
          </p:nvPr>
        </p:nvGraphicFramePr>
        <p:xfrm>
          <a:off x="1438871" y="5944213"/>
          <a:ext cx="1714500" cy="260350"/>
        </p:xfrm>
        <a:graphic>
          <a:graphicData uri="http://schemas.openxmlformats.org/presentationml/2006/ole">
            <mc:AlternateContent xmlns:mc="http://schemas.openxmlformats.org/markup-compatibility/2006">
              <mc:Choice xmlns:v="urn:schemas-microsoft-com:vml" Requires="v">
                <p:oleObj spid="_x0000_s2073" name="Equation" r:id="rId10" imgW="2514600" imgH="380880" progId="Equation.DSMT4">
                  <p:embed/>
                </p:oleObj>
              </mc:Choice>
              <mc:Fallback>
                <p:oleObj name="Equation" r:id="rId10" imgW="2514600" imgH="380880" progId="Equation.DSMT4">
                  <p:embed/>
                  <p:pic>
                    <p:nvPicPr>
                      <p:cNvPr id="9" name="Object 8">
                        <a:extLst>
                          <a:ext uri="{FF2B5EF4-FFF2-40B4-BE49-F238E27FC236}">
                            <a16:creationId xmlns:a16="http://schemas.microsoft.com/office/drawing/2014/main" id="{B00511E6-1028-49C4-9405-032B8D7BE8A5}"/>
                          </a:ext>
                        </a:extLst>
                      </p:cNvPr>
                      <p:cNvPicPr/>
                      <p:nvPr/>
                    </p:nvPicPr>
                    <p:blipFill>
                      <a:blip r:embed="rId11"/>
                      <a:stretch>
                        <a:fillRect/>
                      </a:stretch>
                    </p:blipFill>
                    <p:spPr>
                      <a:xfrm>
                        <a:off x="1438871" y="5944213"/>
                        <a:ext cx="1714500" cy="26035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4274493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Aldehydes </a:t>
            </a:r>
            <a:r>
              <a:rPr lang="en-IN" sz="2000" b="0" dirty="0"/>
              <a:t>(5 of 5)</a:t>
            </a:r>
            <a:endParaRPr lang="en-IN" dirty="0"/>
          </a:p>
        </p:txBody>
      </p:sp>
      <p:sp>
        <p:nvSpPr>
          <p:cNvPr id="3" name="Content Placeholder 2"/>
          <p:cNvSpPr>
            <a:spLocks noGrp="1"/>
          </p:cNvSpPr>
          <p:nvPr>
            <p:ph sz="quarter" idx="13"/>
          </p:nvPr>
        </p:nvSpPr>
        <p:spPr>
          <a:xfrm>
            <a:off x="457200" y="1556327"/>
            <a:ext cx="7086600" cy="4629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aldehyde:</a:t>
            </a:r>
            <a:endParaRPr lang="en-IN" dirty="0"/>
          </a:p>
        </p:txBody>
      </p:sp>
      <p:pic>
        <p:nvPicPr>
          <p:cNvPr id="13" name="Content Placeholder 12" descr="A Lewis structure. For long description in Notes pane, press F6.">
            <a:extLst>
              <a:ext uri="{FF2B5EF4-FFF2-40B4-BE49-F238E27FC236}">
                <a16:creationId xmlns:a16="http://schemas.microsoft.com/office/drawing/2014/main" id="{F4BEC473-06C1-4CAF-8803-C7BB67279DF5}"/>
              </a:ext>
            </a:extLst>
          </p:cNvPr>
          <p:cNvPicPr>
            <a:picLocks noGrp="1" noChangeAspect="1"/>
          </p:cNvPicPr>
          <p:nvPr>
            <p:ph sz="quarter" idx="14"/>
          </p:nvPr>
        </p:nvPicPr>
        <p:blipFill>
          <a:blip r:embed="rId3"/>
          <a:stretch>
            <a:fillRect/>
          </a:stretch>
        </p:blipFill>
        <p:spPr>
          <a:xfrm>
            <a:off x="5053269" y="2248229"/>
            <a:ext cx="3633531" cy="1304657"/>
          </a:xfrm>
          <a:prstGeom prst="rect">
            <a:avLst/>
          </a:prstGeom>
        </p:spPr>
      </p:pic>
      <p:sp>
        <p:nvSpPr>
          <p:cNvPr id="5" name="Content Placeholder 4"/>
          <p:cNvSpPr>
            <a:spLocks noGrp="1"/>
          </p:cNvSpPr>
          <p:nvPr>
            <p:ph sz="quarter" idx="15"/>
          </p:nvPr>
        </p:nvSpPr>
        <p:spPr>
          <a:xfrm>
            <a:off x="457200" y="3706352"/>
            <a:ext cx="8232775" cy="796861"/>
          </a:xfrm>
        </p:spPr>
        <p:txBody>
          <a:bodyPr/>
          <a:lstStyle/>
          <a:p>
            <a:pPr marL="1031875" indent="-1031875">
              <a:buNone/>
            </a:pPr>
            <a:r>
              <a:rPr lang="en-US" b="1" dirty="0"/>
              <a:t>Step 2 Name and number substituents by counting the carbonyl group as carbon 1.</a:t>
            </a:r>
          </a:p>
        </p:txBody>
      </p:sp>
      <p:sp>
        <p:nvSpPr>
          <p:cNvPr id="6" name="Content Placeholder 5"/>
          <p:cNvSpPr>
            <a:spLocks noGrp="1"/>
          </p:cNvSpPr>
          <p:nvPr>
            <p:ph sz="quarter" idx="16"/>
          </p:nvPr>
        </p:nvSpPr>
        <p:spPr>
          <a:xfrm>
            <a:off x="1447801" y="5232200"/>
            <a:ext cx="2565400" cy="409575"/>
          </a:xfrm>
        </p:spPr>
        <p:txBody>
          <a:bodyPr/>
          <a:lstStyle/>
          <a:p>
            <a:pPr marL="1031875" indent="-1031875">
              <a:buNone/>
            </a:pPr>
            <a:r>
              <a:rPr lang="en-US" dirty="0"/>
              <a:t>2-methylpentanal</a:t>
            </a:r>
          </a:p>
        </p:txBody>
      </p:sp>
      <p:pic>
        <p:nvPicPr>
          <p:cNvPr id="14" name="Content Placeholder 13" descr="C H 3, single bond, C H 2, single bond, C H 2, single bond, C, single bond, C H. The third C is single bonded to C H 3 below and single bonded to H above. The fourth C is double bonded to O above. Everything in the structure is highlighted except the O and the C H 3 that is below the fourth C.">
            <a:extLst>
              <a:ext uri="{FF2B5EF4-FFF2-40B4-BE49-F238E27FC236}">
                <a16:creationId xmlns:a16="http://schemas.microsoft.com/office/drawing/2014/main" id="{6A083E21-9B2D-49B2-90CB-2FC816C5C16E}"/>
              </a:ext>
            </a:extLst>
          </p:cNvPr>
          <p:cNvPicPr>
            <a:picLocks noGrp="1" noChangeAspect="1"/>
          </p:cNvPicPr>
          <p:nvPr>
            <p:ph sz="quarter" idx="17"/>
          </p:nvPr>
        </p:nvPicPr>
        <p:blipFill>
          <a:blip r:embed="rId4"/>
          <a:stretch>
            <a:fillRect/>
          </a:stretch>
        </p:blipFill>
        <p:spPr>
          <a:xfrm>
            <a:off x="5028883" y="4781611"/>
            <a:ext cx="3657917" cy="1310754"/>
          </a:xfrm>
          <a:prstGeom prst="rect">
            <a:avLst/>
          </a:prstGeom>
        </p:spPr>
      </p:pic>
    </p:spTree>
    <p:extLst>
      <p:ext uri="{BB962C8B-B14F-4D97-AF65-F5344CB8AC3E}">
        <p14:creationId xmlns:p14="http://schemas.microsoft.com/office/powerpoint/2010/main" val="1681788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Ketones </a:t>
            </a:r>
            <a:r>
              <a:rPr lang="en-IN" sz="2000" b="0" dirty="0"/>
              <a:t>(1 of 5)</a:t>
            </a:r>
            <a:endParaRPr lang="en-IN" dirty="0"/>
          </a:p>
        </p:txBody>
      </p:sp>
      <p:sp>
        <p:nvSpPr>
          <p:cNvPr id="3" name="Content Placeholder 2"/>
          <p:cNvSpPr>
            <a:spLocks noGrp="1"/>
          </p:cNvSpPr>
          <p:nvPr>
            <p:ph sz="quarter" idx="13"/>
          </p:nvPr>
        </p:nvSpPr>
        <p:spPr>
          <a:xfrm>
            <a:off x="457200" y="1556327"/>
            <a:ext cx="8089900" cy="2672773"/>
          </a:xfrm>
        </p:spPr>
        <p:txBody>
          <a:bodyPr/>
          <a:lstStyle/>
          <a:p>
            <a:pPr marL="432" indent="0">
              <a:buNone/>
            </a:pPr>
            <a:r>
              <a:rPr lang="en-US" dirty="0"/>
              <a:t>When naming the following ketones</a:t>
            </a:r>
          </a:p>
          <a:p>
            <a:r>
              <a:rPr lang="en-US" dirty="0"/>
              <a:t>in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system, the </a:t>
            </a:r>
            <a:r>
              <a:rPr lang="en-US" b="1" i="1" dirty="0"/>
              <a:t>e</a:t>
            </a:r>
            <a:r>
              <a:rPr lang="en-US" dirty="0"/>
              <a:t> in the alkane name is replaced with </a:t>
            </a:r>
            <a:r>
              <a:rPr lang="en-US" b="1" dirty="0"/>
              <a:t>one</a:t>
            </a:r>
          </a:p>
          <a:p>
            <a:r>
              <a:rPr lang="en-US" dirty="0"/>
              <a:t>with a common name, the alkyl groups attached to the carbonyl group are named alphabetically, followed by </a:t>
            </a:r>
            <a:r>
              <a:rPr lang="en-US" b="1" dirty="0"/>
              <a:t>ketone</a:t>
            </a:r>
            <a:endParaRPr lang="en-IN" b="1" dirty="0"/>
          </a:p>
        </p:txBody>
      </p:sp>
      <p:pic>
        <p:nvPicPr>
          <p:cNvPr id="13" name="Content Placeholder 12" descr="Two structural representations provide information for three ketone compounds, as follows. For long description in Notes pane, press F6.">
            <a:extLst>
              <a:ext uri="{FF2B5EF4-FFF2-40B4-BE49-F238E27FC236}">
                <a16:creationId xmlns:a16="http://schemas.microsoft.com/office/drawing/2014/main" id="{434F586F-AC4B-46F8-BCDA-2DF6CC3428E5}"/>
              </a:ext>
            </a:extLst>
          </p:cNvPr>
          <p:cNvPicPr>
            <a:picLocks noGrp="1" noChangeAspect="1"/>
          </p:cNvPicPr>
          <p:nvPr>
            <p:ph sz="quarter" idx="14"/>
          </p:nvPr>
        </p:nvPicPr>
        <p:blipFill>
          <a:blip r:embed="rId3"/>
          <a:stretch>
            <a:fillRect/>
          </a:stretch>
        </p:blipFill>
        <p:spPr>
          <a:xfrm>
            <a:off x="457200" y="4472777"/>
            <a:ext cx="5163760" cy="1304657"/>
          </a:xfrm>
          <a:prstGeom prst="rect">
            <a:avLst/>
          </a:prstGeom>
        </p:spPr>
      </p:pic>
      <p:pic>
        <p:nvPicPr>
          <p:cNvPr id="14" name="Content Placeholder 13" descr="A line angle 6 carbon ring shows a double bonded oxygen attached to the uppermost angle. The ring is numbered clockwise from 1 at this carbonyl group. A methyl group attaches to the carbon numbered 3. The structure is named 3 methylcyclohexanone.">
            <a:extLst>
              <a:ext uri="{FF2B5EF4-FFF2-40B4-BE49-F238E27FC236}">
                <a16:creationId xmlns:a16="http://schemas.microsoft.com/office/drawing/2014/main" id="{DCA726F6-0823-4E39-8DF7-697CCDB0C5F6}"/>
              </a:ext>
            </a:extLst>
          </p:cNvPr>
          <p:cNvPicPr>
            <a:picLocks noGrp="1" noChangeAspect="1"/>
          </p:cNvPicPr>
          <p:nvPr>
            <p:ph sz="quarter" idx="15"/>
          </p:nvPr>
        </p:nvPicPr>
        <p:blipFill>
          <a:blip r:embed="rId4"/>
          <a:stretch>
            <a:fillRect/>
          </a:stretch>
        </p:blipFill>
        <p:spPr>
          <a:xfrm>
            <a:off x="6298167" y="4472777"/>
            <a:ext cx="1859441" cy="1310754"/>
          </a:xfrm>
          <a:prstGeom prst="rect">
            <a:avLst/>
          </a:prstGeom>
        </p:spPr>
      </p:pic>
    </p:spTree>
    <p:extLst>
      <p:ext uri="{BB962C8B-B14F-4D97-AF65-F5344CB8AC3E}">
        <p14:creationId xmlns:p14="http://schemas.microsoft.com/office/powerpoint/2010/main" val="2728841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Ketones </a:t>
            </a:r>
            <a:r>
              <a:rPr lang="en-IN" sz="2000" b="0" dirty="0"/>
              <a:t>(2 of 5)</a:t>
            </a:r>
            <a:endParaRPr lang="en-IN" dirty="0"/>
          </a:p>
        </p:txBody>
      </p:sp>
      <p:sp>
        <p:nvSpPr>
          <p:cNvPr id="3" name="Content Placeholder 2"/>
          <p:cNvSpPr>
            <a:spLocks noGrp="1"/>
          </p:cNvSpPr>
          <p:nvPr>
            <p:ph sz="quarter" idx="13"/>
          </p:nvPr>
        </p:nvSpPr>
        <p:spPr>
          <a:xfrm>
            <a:off x="457200" y="1556327"/>
            <a:ext cx="7391400" cy="424873"/>
          </a:xfrm>
        </p:spPr>
        <p:txBody>
          <a:bodyPr/>
          <a:lstStyle/>
          <a:p>
            <a:pPr marL="432" indent="0">
              <a:buNone/>
            </a:pPr>
            <a:r>
              <a:rPr lang="en-US" dirty="0"/>
              <a:t>Name the following ketone using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system:</a:t>
            </a:r>
          </a:p>
        </p:txBody>
      </p:sp>
      <p:pic>
        <p:nvPicPr>
          <p:cNvPr id="13" name="Content Placeholder 12" descr="C H 3, single bond, C H, single bond, C H 2, single bond, C, single bond, C H 3. The second C is single bonded to C H 3 below. The fourth C is double bonded to O above.">
            <a:extLst>
              <a:ext uri="{FF2B5EF4-FFF2-40B4-BE49-F238E27FC236}">
                <a16:creationId xmlns:a16="http://schemas.microsoft.com/office/drawing/2014/main" id="{1876F1E9-4FFD-42C0-9BE9-C62586610AC0}"/>
              </a:ext>
            </a:extLst>
          </p:cNvPr>
          <p:cNvPicPr>
            <a:picLocks noGrp="1" noChangeAspect="1"/>
          </p:cNvPicPr>
          <p:nvPr>
            <p:ph sz="quarter" idx="14"/>
          </p:nvPr>
        </p:nvPicPr>
        <p:blipFill>
          <a:blip r:embed="rId2"/>
          <a:stretch>
            <a:fillRect/>
          </a:stretch>
        </p:blipFill>
        <p:spPr>
          <a:xfrm>
            <a:off x="4785022" y="2224877"/>
            <a:ext cx="3901778" cy="1493649"/>
          </a:xfrm>
          <a:prstGeom prst="rect">
            <a:avLst/>
          </a:prstGeom>
        </p:spPr>
      </p:pic>
      <p:sp>
        <p:nvSpPr>
          <p:cNvPr id="5" name="Content Placeholder 4"/>
          <p:cNvSpPr>
            <a:spLocks noGrp="1"/>
          </p:cNvSpPr>
          <p:nvPr>
            <p:ph sz="quarter" idx="15"/>
          </p:nvPr>
        </p:nvSpPr>
        <p:spPr>
          <a:xfrm>
            <a:off x="457201" y="3903663"/>
            <a:ext cx="1435100" cy="439737"/>
          </a:xfrm>
        </p:spPr>
        <p:txBody>
          <a:bodyPr/>
          <a:lstStyle/>
          <a:p>
            <a:pPr marL="432" indent="0">
              <a:buNone/>
            </a:pPr>
            <a:r>
              <a:rPr lang="en-IN" b="1" dirty="0"/>
              <a:t>Solution</a:t>
            </a:r>
          </a:p>
        </p:txBody>
      </p:sp>
      <p:graphicFrame>
        <p:nvGraphicFramePr>
          <p:cNvPr id="14" name="Content Placeholder 13"/>
          <p:cNvGraphicFramePr>
            <a:graphicFrameLocks noGrp="1"/>
          </p:cNvGraphicFramePr>
          <p:nvPr>
            <p:ph sz="quarter" idx="16"/>
            <p:extLst/>
          </p:nvPr>
        </p:nvGraphicFramePr>
        <p:xfrm>
          <a:off x="457201" y="4471035"/>
          <a:ext cx="8232776" cy="1828800"/>
        </p:xfrm>
        <a:graphic>
          <a:graphicData uri="http://schemas.openxmlformats.org/drawingml/2006/table">
            <a:tbl>
              <a:tblPr firstRow="1" bandRow="1">
                <a:tableStyleId>{2D5ABB26-0587-4C30-8999-92F81FD0307C}</a:tableStyleId>
              </a:tblPr>
              <a:tblGrid>
                <a:gridCol w="1638299">
                  <a:extLst>
                    <a:ext uri="{9D8B030D-6E8A-4147-A177-3AD203B41FA5}">
                      <a16:colId xmlns:a16="http://schemas.microsoft.com/office/drawing/2014/main" val="3423491800"/>
                    </a:ext>
                  </a:extLst>
                </a:gridCol>
                <a:gridCol w="2044700">
                  <a:extLst>
                    <a:ext uri="{9D8B030D-6E8A-4147-A177-3AD203B41FA5}">
                      <a16:colId xmlns:a16="http://schemas.microsoft.com/office/drawing/2014/main" val="4120163991"/>
                    </a:ext>
                  </a:extLst>
                </a:gridCol>
                <a:gridCol w="1816100">
                  <a:extLst>
                    <a:ext uri="{9D8B030D-6E8A-4147-A177-3AD203B41FA5}">
                      <a16:colId xmlns:a16="http://schemas.microsoft.com/office/drawing/2014/main" val="4184007309"/>
                    </a:ext>
                  </a:extLst>
                </a:gridCol>
                <a:gridCol w="2733677">
                  <a:extLst>
                    <a:ext uri="{9D8B030D-6E8A-4147-A177-3AD203B41FA5}">
                      <a16:colId xmlns:a16="http://schemas.microsoft.com/office/drawing/2014/main" val="3293026457"/>
                    </a:ext>
                  </a:extLst>
                </a:gridCol>
              </a:tblGrid>
              <a:tr h="370840">
                <a:tc>
                  <a:txBody>
                    <a:bodyPr/>
                    <a:lstStyle/>
                    <a:p>
                      <a:r>
                        <a:rPr lang="en-IN" sz="18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Given</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Need</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Connect</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666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 b="0"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five carbon chain, carbonyl group, </a:t>
                      </a:r>
                    </a:p>
                    <a:p>
                      <a:r>
                        <a:rPr lang="en-US" sz="1800" b="0" dirty="0">
                          <a:solidFill>
                            <a:schemeClr val="tx1"/>
                          </a:solidFill>
                          <a:latin typeface="+mn-lt"/>
                        </a:rPr>
                        <a:t>methyl group</a:t>
                      </a:r>
                      <a:endParaRPr lang="en-IN"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dirty="0">
                          <a:solidFill>
                            <a:schemeClr val="tx1"/>
                          </a:solidFill>
                          <a:latin typeface="+mn-lt"/>
                        </a:rPr>
                        <a:t>I</a:t>
                      </a:r>
                      <a:r>
                        <a:rPr lang="en-IN" sz="100" b="0" dirty="0">
                          <a:solidFill>
                            <a:schemeClr val="tx1"/>
                          </a:solidFill>
                          <a:latin typeface="+mn-lt"/>
                        </a:rPr>
                        <a:t> </a:t>
                      </a:r>
                      <a:r>
                        <a:rPr lang="en-IN" sz="1800" b="0" dirty="0">
                          <a:solidFill>
                            <a:schemeClr val="tx1"/>
                          </a:solidFill>
                          <a:latin typeface="+mn-lt"/>
                        </a:rPr>
                        <a:t>U</a:t>
                      </a:r>
                      <a:r>
                        <a:rPr lang="en-IN" sz="100" b="0" dirty="0">
                          <a:solidFill>
                            <a:schemeClr val="tx1"/>
                          </a:solidFill>
                          <a:latin typeface="+mn-lt"/>
                        </a:rPr>
                        <a:t> </a:t>
                      </a:r>
                      <a:r>
                        <a:rPr lang="en-IN" sz="1800" b="0" dirty="0">
                          <a:solidFill>
                            <a:schemeClr val="tx1"/>
                          </a:solidFill>
                          <a:latin typeface="+mn-lt"/>
                        </a:rPr>
                        <a:t>P</a:t>
                      </a:r>
                      <a:r>
                        <a:rPr lang="en-IN" sz="100" b="0" dirty="0">
                          <a:solidFill>
                            <a:schemeClr val="tx1"/>
                          </a:solidFill>
                          <a:latin typeface="+mn-lt"/>
                        </a:rPr>
                        <a:t> </a:t>
                      </a:r>
                      <a:r>
                        <a:rPr lang="en-IN" sz="1800" b="0" dirty="0">
                          <a:solidFill>
                            <a:schemeClr val="tx1"/>
                          </a:solidFill>
                          <a:latin typeface="+mn-lt"/>
                        </a:rPr>
                        <a:t>A</a:t>
                      </a:r>
                      <a:r>
                        <a:rPr lang="en-IN" sz="100" b="0" dirty="0">
                          <a:solidFill>
                            <a:schemeClr val="tx1"/>
                          </a:solidFill>
                          <a:latin typeface="+mn-lt"/>
                        </a:rPr>
                        <a:t> </a:t>
                      </a:r>
                      <a:r>
                        <a:rPr lang="en-IN" sz="1800" b="0" dirty="0">
                          <a:solidFill>
                            <a:schemeClr val="tx1"/>
                          </a:solidFill>
                          <a:latin typeface="+mn-lt"/>
                        </a:rPr>
                        <a:t>C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position of methyl and carbonyl groups, replace </a:t>
                      </a:r>
                      <a:r>
                        <a:rPr lang="en-US" sz="1800" b="1" i="0" dirty="0">
                          <a:solidFill>
                            <a:schemeClr val="tx1"/>
                          </a:solidFill>
                          <a:latin typeface="+mn-lt"/>
                        </a:rPr>
                        <a:t>e</a:t>
                      </a:r>
                      <a:r>
                        <a:rPr lang="en-US" sz="1800" b="0" dirty="0">
                          <a:solidFill>
                            <a:schemeClr val="tx1"/>
                          </a:solidFill>
                          <a:latin typeface="+mn-lt"/>
                        </a:rPr>
                        <a:t> in alkane name with </a:t>
                      </a:r>
                      <a:r>
                        <a:rPr lang="en-US" sz="1800" b="1" i="0" dirty="0">
                          <a:solidFill>
                            <a:schemeClr val="tx1"/>
                          </a:solidFill>
                          <a:latin typeface="+mn-lt"/>
                        </a:rPr>
                        <a:t>one</a:t>
                      </a:r>
                      <a:endParaRPr lang="en-IN" sz="1800" b="1" i="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827596"/>
                  </a:ext>
                </a:extLst>
              </a:tr>
            </a:tbl>
          </a:graphicData>
        </a:graphic>
      </p:graphicFrame>
    </p:spTree>
    <p:extLst>
      <p:ext uri="{BB962C8B-B14F-4D97-AF65-F5344CB8AC3E}">
        <p14:creationId xmlns:p14="http://schemas.microsoft.com/office/powerpoint/2010/main" val="3060909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Ketones </a:t>
            </a:r>
            <a:r>
              <a:rPr lang="en-IN" sz="2000" b="0" dirty="0"/>
              <a:t>(3 of 5)</a:t>
            </a:r>
            <a:endParaRPr lang="en-IN" dirty="0"/>
          </a:p>
        </p:txBody>
      </p:sp>
      <p:sp>
        <p:nvSpPr>
          <p:cNvPr id="3" name="Content Placeholder 2"/>
          <p:cNvSpPr>
            <a:spLocks noGrp="1"/>
          </p:cNvSpPr>
          <p:nvPr>
            <p:ph sz="quarter" idx="13"/>
          </p:nvPr>
        </p:nvSpPr>
        <p:spPr>
          <a:xfrm>
            <a:off x="457200" y="1556327"/>
            <a:ext cx="7378700" cy="437573"/>
          </a:xfrm>
        </p:spPr>
        <p:txBody>
          <a:bodyPr/>
          <a:lstStyle/>
          <a:p>
            <a:pPr marL="432" indent="0">
              <a:buNone/>
            </a:pPr>
            <a:r>
              <a:rPr lang="en-US" dirty="0"/>
              <a:t>Name the following ketone using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system:</a:t>
            </a:r>
          </a:p>
        </p:txBody>
      </p:sp>
      <p:pic>
        <p:nvPicPr>
          <p:cNvPr id="13" name="Content Placeholder 12" descr="C H 3, single bond, C H, single bond, C H 2, single bond, C, single bond, C H 3. The second C is single bonded to C H 3 below. The fourth C is double bonded to O above.">
            <a:extLst>
              <a:ext uri="{FF2B5EF4-FFF2-40B4-BE49-F238E27FC236}">
                <a16:creationId xmlns:a16="http://schemas.microsoft.com/office/drawing/2014/main" id="{1876F1E9-4FFD-42C0-9BE9-C62586610AC0}"/>
              </a:ext>
            </a:extLst>
          </p:cNvPr>
          <p:cNvPicPr>
            <a:picLocks noGrp="1" noChangeAspect="1"/>
          </p:cNvPicPr>
          <p:nvPr>
            <p:ph sz="quarter" idx="14"/>
          </p:nvPr>
        </p:nvPicPr>
        <p:blipFill>
          <a:blip r:embed="rId2"/>
          <a:stretch>
            <a:fillRect/>
          </a:stretch>
        </p:blipFill>
        <p:spPr>
          <a:xfrm>
            <a:off x="4785022" y="2237577"/>
            <a:ext cx="3901778" cy="1493649"/>
          </a:xfrm>
          <a:prstGeom prst="rect">
            <a:avLst/>
          </a:prstGeom>
        </p:spPr>
      </p:pic>
      <p:sp>
        <p:nvSpPr>
          <p:cNvPr id="5" name="Content Placeholder 4"/>
          <p:cNvSpPr>
            <a:spLocks noGrp="1"/>
          </p:cNvSpPr>
          <p:nvPr>
            <p:ph sz="quarter" idx="15"/>
          </p:nvPr>
        </p:nvSpPr>
        <p:spPr>
          <a:xfrm>
            <a:off x="457201" y="3903662"/>
            <a:ext cx="8140700" cy="782638"/>
          </a:xfrm>
        </p:spPr>
        <p:txBody>
          <a:bodyPr/>
          <a:lstStyle/>
          <a:p>
            <a:pPr marL="973138" indent="-973138">
              <a:buNone/>
            </a:pPr>
            <a:r>
              <a:rPr lang="en-US" b="1" dirty="0"/>
              <a:t>Step 1 Name the longest carbon chain by replacing the e</a:t>
            </a:r>
            <a:r>
              <a:rPr lang="en-US" b="1" i="1" dirty="0"/>
              <a:t> </a:t>
            </a:r>
            <a:r>
              <a:rPr lang="en-US" b="1" dirty="0"/>
              <a:t>in the alkane name with one.</a:t>
            </a:r>
          </a:p>
        </p:txBody>
      </p:sp>
      <p:sp>
        <p:nvSpPr>
          <p:cNvPr id="6" name="Content Placeholder 5"/>
          <p:cNvSpPr>
            <a:spLocks noGrp="1"/>
          </p:cNvSpPr>
          <p:nvPr>
            <p:ph sz="quarter" idx="16"/>
          </p:nvPr>
        </p:nvSpPr>
        <p:spPr>
          <a:xfrm>
            <a:off x="1435101" y="5138136"/>
            <a:ext cx="1676400" cy="449863"/>
          </a:xfrm>
        </p:spPr>
        <p:txBody>
          <a:bodyPr/>
          <a:lstStyle/>
          <a:p>
            <a:pPr marL="1031875" indent="-1031875">
              <a:buNone/>
            </a:pPr>
            <a:r>
              <a:rPr lang="en-US" dirty="0" err="1"/>
              <a:t>pentanone</a:t>
            </a:r>
            <a:endParaRPr lang="en-US" dirty="0"/>
          </a:p>
        </p:txBody>
      </p:sp>
      <p:pic>
        <p:nvPicPr>
          <p:cNvPr id="14" name="Content Placeholder 13" descr="C H 3, single bond, C H, single bond, C H 2, single bond, C, single bond, C H 3. The second C is single bonded to C H 3 below. The fourth C is double bonded to O above. The chain of 5 carbons is highlighted.">
            <a:extLst>
              <a:ext uri="{FF2B5EF4-FFF2-40B4-BE49-F238E27FC236}">
                <a16:creationId xmlns:a16="http://schemas.microsoft.com/office/drawing/2014/main" id="{EA899CA7-D325-44BB-8F15-97E49594FD18}"/>
              </a:ext>
            </a:extLst>
          </p:cNvPr>
          <p:cNvPicPr>
            <a:picLocks noGrp="1" noChangeAspect="1"/>
          </p:cNvPicPr>
          <p:nvPr>
            <p:ph sz="quarter" idx="17"/>
          </p:nvPr>
        </p:nvPicPr>
        <p:blipFill>
          <a:blip r:embed="rId3"/>
          <a:stretch>
            <a:fillRect/>
          </a:stretch>
        </p:blipFill>
        <p:spPr>
          <a:xfrm>
            <a:off x="3646322" y="4841875"/>
            <a:ext cx="3810330" cy="1457070"/>
          </a:xfrm>
          <a:prstGeom prst="rect">
            <a:avLst/>
          </a:prstGeom>
        </p:spPr>
      </p:pic>
    </p:spTree>
    <p:extLst>
      <p:ext uri="{BB962C8B-B14F-4D97-AF65-F5344CB8AC3E}">
        <p14:creationId xmlns:p14="http://schemas.microsoft.com/office/powerpoint/2010/main" val="2609060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Ketones </a:t>
            </a:r>
            <a:r>
              <a:rPr lang="en-IN" sz="2000" b="0" dirty="0"/>
              <a:t>(4 of 5)</a:t>
            </a:r>
            <a:endParaRPr lang="en-IN" dirty="0"/>
          </a:p>
        </p:txBody>
      </p:sp>
      <p:sp>
        <p:nvSpPr>
          <p:cNvPr id="3" name="Content Placeholder 2"/>
          <p:cNvSpPr>
            <a:spLocks noGrp="1"/>
          </p:cNvSpPr>
          <p:nvPr>
            <p:ph sz="quarter" idx="13"/>
          </p:nvPr>
        </p:nvSpPr>
        <p:spPr>
          <a:xfrm>
            <a:off x="457200" y="1556327"/>
            <a:ext cx="7543800" cy="437573"/>
          </a:xfrm>
        </p:spPr>
        <p:txBody>
          <a:bodyPr/>
          <a:lstStyle/>
          <a:p>
            <a:pPr marL="432" indent="0">
              <a:buNone/>
            </a:pPr>
            <a:r>
              <a:rPr lang="en-US" dirty="0"/>
              <a:t>Name the following ketone using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system:</a:t>
            </a:r>
          </a:p>
        </p:txBody>
      </p:sp>
      <p:pic>
        <p:nvPicPr>
          <p:cNvPr id="13" name="Content Placeholder 12" descr="C H 3, single bond, C H, single bond, C H 2, single bond, C, single bond, C H 3. The second C is single bonded to C H 3 below. The fourth C is double bonded to O above.">
            <a:extLst>
              <a:ext uri="{FF2B5EF4-FFF2-40B4-BE49-F238E27FC236}">
                <a16:creationId xmlns:a16="http://schemas.microsoft.com/office/drawing/2014/main" id="{1876F1E9-4FFD-42C0-9BE9-C62586610AC0}"/>
              </a:ext>
            </a:extLst>
          </p:cNvPr>
          <p:cNvPicPr>
            <a:picLocks noGrp="1" noChangeAspect="1"/>
          </p:cNvPicPr>
          <p:nvPr>
            <p:ph sz="quarter" idx="14"/>
          </p:nvPr>
        </p:nvPicPr>
        <p:blipFill>
          <a:blip r:embed="rId2"/>
          <a:stretch>
            <a:fillRect/>
          </a:stretch>
        </p:blipFill>
        <p:spPr>
          <a:xfrm>
            <a:off x="4785022" y="2253550"/>
            <a:ext cx="3901778" cy="1493649"/>
          </a:xfrm>
          <a:prstGeom prst="rect">
            <a:avLst/>
          </a:prstGeom>
        </p:spPr>
      </p:pic>
      <p:sp>
        <p:nvSpPr>
          <p:cNvPr id="5" name="Content Placeholder 4"/>
          <p:cNvSpPr>
            <a:spLocks noGrp="1"/>
          </p:cNvSpPr>
          <p:nvPr>
            <p:ph sz="quarter" idx="15"/>
          </p:nvPr>
        </p:nvSpPr>
        <p:spPr>
          <a:xfrm>
            <a:off x="457200" y="3903662"/>
            <a:ext cx="8232775" cy="1163638"/>
          </a:xfrm>
        </p:spPr>
        <p:txBody>
          <a:bodyPr/>
          <a:lstStyle/>
          <a:p>
            <a:pPr marL="973138" indent="-973138">
              <a:buNone/>
            </a:pPr>
            <a:r>
              <a:rPr lang="en-US" b="1" dirty="0"/>
              <a:t>Step 2 Number the carbon chain starting from the end nearer to the carbonyl group and indicate its location.</a:t>
            </a:r>
          </a:p>
        </p:txBody>
      </p:sp>
      <p:sp>
        <p:nvSpPr>
          <p:cNvPr id="6" name="Content Placeholder 5"/>
          <p:cNvSpPr>
            <a:spLocks noGrp="1"/>
          </p:cNvSpPr>
          <p:nvPr>
            <p:ph sz="quarter" idx="16"/>
          </p:nvPr>
        </p:nvSpPr>
        <p:spPr>
          <a:xfrm>
            <a:off x="1435101" y="5372101"/>
            <a:ext cx="1854200" cy="457200"/>
          </a:xfrm>
        </p:spPr>
        <p:txBody>
          <a:bodyPr/>
          <a:lstStyle/>
          <a:p>
            <a:pPr marL="1031875" indent="-1031875">
              <a:buNone/>
            </a:pPr>
            <a:r>
              <a:rPr lang="en-US" dirty="0"/>
              <a:t>2-pentanone</a:t>
            </a:r>
          </a:p>
        </p:txBody>
      </p:sp>
      <p:pic>
        <p:nvPicPr>
          <p:cNvPr id="14" name="Content Placeholder 13" descr="C H 3, single bond, C H, single bond, C H 2, single bond, C, single bond, C H 3. The second C is single bonded to C H 3 below. The fourth C is double bonded to O above. The chain of 5 carbons is highlighted.">
            <a:extLst>
              <a:ext uri="{FF2B5EF4-FFF2-40B4-BE49-F238E27FC236}">
                <a16:creationId xmlns:a16="http://schemas.microsoft.com/office/drawing/2014/main" id="{EA899CA7-D325-44BB-8F15-97E49594FD18}"/>
              </a:ext>
            </a:extLst>
          </p:cNvPr>
          <p:cNvPicPr>
            <a:picLocks noGrp="1" noChangeAspect="1"/>
          </p:cNvPicPr>
          <p:nvPr>
            <p:ph sz="quarter" idx="17"/>
          </p:nvPr>
        </p:nvPicPr>
        <p:blipFill>
          <a:blip r:embed="rId3"/>
          <a:stretch>
            <a:fillRect/>
          </a:stretch>
        </p:blipFill>
        <p:spPr>
          <a:xfrm>
            <a:off x="5540942" y="5223763"/>
            <a:ext cx="3149033" cy="1204190"/>
          </a:xfrm>
          <a:prstGeom prst="rect">
            <a:avLst/>
          </a:prstGeom>
        </p:spPr>
      </p:pic>
    </p:spTree>
    <p:extLst>
      <p:ext uri="{BB962C8B-B14F-4D97-AF65-F5344CB8AC3E}">
        <p14:creationId xmlns:p14="http://schemas.microsoft.com/office/powerpoint/2010/main" val="3905940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Ketones </a:t>
            </a:r>
            <a:r>
              <a:rPr lang="en-IN" sz="2000" b="0" dirty="0"/>
              <a:t>(5 of 5)</a:t>
            </a:r>
            <a:endParaRPr lang="en-IN" dirty="0"/>
          </a:p>
        </p:txBody>
      </p:sp>
      <p:sp>
        <p:nvSpPr>
          <p:cNvPr id="3" name="Content Placeholder 2"/>
          <p:cNvSpPr>
            <a:spLocks noGrp="1"/>
          </p:cNvSpPr>
          <p:nvPr>
            <p:ph sz="quarter" idx="13"/>
          </p:nvPr>
        </p:nvSpPr>
        <p:spPr>
          <a:xfrm>
            <a:off x="457200" y="1556327"/>
            <a:ext cx="7353300" cy="424873"/>
          </a:xfrm>
        </p:spPr>
        <p:txBody>
          <a:bodyPr/>
          <a:lstStyle/>
          <a:p>
            <a:pPr marL="432" indent="0">
              <a:buNone/>
            </a:pPr>
            <a:r>
              <a:rPr lang="en-US" dirty="0"/>
              <a:t>Name the following ketone using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system:</a:t>
            </a:r>
          </a:p>
        </p:txBody>
      </p:sp>
      <p:pic>
        <p:nvPicPr>
          <p:cNvPr id="13" name="Content Placeholder 12" descr="C H 3, single bond, C H, single bond, C H 2, single bond, C, single bond, C H 3. The second C is single bonded to C H 3 below. The fourth C is double bonded to O above.">
            <a:extLst>
              <a:ext uri="{FF2B5EF4-FFF2-40B4-BE49-F238E27FC236}">
                <a16:creationId xmlns:a16="http://schemas.microsoft.com/office/drawing/2014/main" id="{1876F1E9-4FFD-42C0-9BE9-C62586610AC0}"/>
              </a:ext>
            </a:extLst>
          </p:cNvPr>
          <p:cNvPicPr>
            <a:picLocks noGrp="1" noChangeAspect="1"/>
          </p:cNvPicPr>
          <p:nvPr>
            <p:ph sz="quarter" idx="14"/>
          </p:nvPr>
        </p:nvPicPr>
        <p:blipFill>
          <a:blip r:embed="rId2"/>
          <a:stretch>
            <a:fillRect/>
          </a:stretch>
        </p:blipFill>
        <p:spPr>
          <a:xfrm>
            <a:off x="5139729" y="2180156"/>
            <a:ext cx="3547071" cy="1357863"/>
          </a:xfrm>
          <a:prstGeom prst="rect">
            <a:avLst/>
          </a:prstGeom>
        </p:spPr>
      </p:pic>
      <p:sp>
        <p:nvSpPr>
          <p:cNvPr id="5" name="Content Placeholder 4"/>
          <p:cNvSpPr>
            <a:spLocks noGrp="1"/>
          </p:cNvSpPr>
          <p:nvPr>
            <p:ph sz="quarter" idx="15"/>
          </p:nvPr>
        </p:nvSpPr>
        <p:spPr>
          <a:xfrm>
            <a:off x="457200" y="3736975"/>
            <a:ext cx="8232775" cy="796925"/>
          </a:xfrm>
        </p:spPr>
        <p:txBody>
          <a:bodyPr/>
          <a:lstStyle/>
          <a:p>
            <a:pPr marL="973138" indent="-973138">
              <a:buNone/>
            </a:pPr>
            <a:r>
              <a:rPr lang="en-US" b="1" dirty="0"/>
              <a:t>Step 3 Name and number any substituents on the carbon chain.</a:t>
            </a:r>
          </a:p>
        </p:txBody>
      </p:sp>
      <p:sp>
        <p:nvSpPr>
          <p:cNvPr id="6" name="Content Placeholder 5"/>
          <p:cNvSpPr>
            <a:spLocks noGrp="1"/>
          </p:cNvSpPr>
          <p:nvPr>
            <p:ph sz="quarter" idx="16"/>
          </p:nvPr>
        </p:nvSpPr>
        <p:spPr>
          <a:xfrm>
            <a:off x="1346201" y="5238648"/>
            <a:ext cx="3238500" cy="410644"/>
          </a:xfrm>
        </p:spPr>
        <p:txBody>
          <a:bodyPr/>
          <a:lstStyle/>
          <a:p>
            <a:pPr marL="1031875" indent="-1031875">
              <a:buNone/>
            </a:pPr>
            <a:r>
              <a:rPr lang="en-US" dirty="0"/>
              <a:t>4-methyl-2-pentanone</a:t>
            </a:r>
          </a:p>
        </p:txBody>
      </p:sp>
      <p:pic>
        <p:nvPicPr>
          <p:cNvPr id="14" name="Content Placeholder 13" descr="C H 3, single bond, C H, single bond, C H 2, single bond, C, single bond, C H 3. The second C is single bonded to C H 3 below. The fourth C is double bonded to O above. The chain of 5 carbons is highlighted.">
            <a:extLst>
              <a:ext uri="{FF2B5EF4-FFF2-40B4-BE49-F238E27FC236}">
                <a16:creationId xmlns:a16="http://schemas.microsoft.com/office/drawing/2014/main" id="{EA899CA7-D325-44BB-8F15-97E49594FD18}"/>
              </a:ext>
            </a:extLst>
          </p:cNvPr>
          <p:cNvPicPr>
            <a:picLocks noGrp="1" noChangeAspect="1"/>
          </p:cNvPicPr>
          <p:nvPr>
            <p:ph sz="quarter" idx="17"/>
          </p:nvPr>
        </p:nvPicPr>
        <p:blipFill>
          <a:blip r:embed="rId3"/>
          <a:stretch>
            <a:fillRect/>
          </a:stretch>
        </p:blipFill>
        <p:spPr>
          <a:xfrm>
            <a:off x="5537767" y="4841875"/>
            <a:ext cx="3149033" cy="1204190"/>
          </a:xfrm>
          <a:prstGeom prst="rect">
            <a:avLst/>
          </a:prstGeom>
        </p:spPr>
      </p:pic>
    </p:spTree>
    <p:extLst>
      <p:ext uri="{BB962C8B-B14F-4D97-AF65-F5344CB8AC3E}">
        <p14:creationId xmlns:p14="http://schemas.microsoft.com/office/powerpoint/2010/main" val="973285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Aldehydes and Ketones in Water </a:t>
            </a:r>
            <a:r>
              <a:rPr lang="en-IN" sz="2000" b="0" dirty="0"/>
              <a:t>(1 of 2)</a:t>
            </a:r>
            <a:endParaRPr lang="en-IN" dirty="0"/>
          </a:p>
        </p:txBody>
      </p:sp>
      <p:sp>
        <p:nvSpPr>
          <p:cNvPr id="13" name="Content Placeholder 12"/>
          <p:cNvSpPr>
            <a:spLocks noGrp="1"/>
          </p:cNvSpPr>
          <p:nvPr>
            <p:ph sz="quarter" idx="13"/>
          </p:nvPr>
        </p:nvSpPr>
        <p:spPr>
          <a:xfrm>
            <a:off x="457200" y="1556327"/>
            <a:ext cx="5588000" cy="4717474"/>
          </a:xfrm>
        </p:spPr>
        <p:txBody>
          <a:bodyPr/>
          <a:lstStyle/>
          <a:p>
            <a:pPr marL="432" indent="0">
              <a:buNone/>
            </a:pPr>
            <a:r>
              <a:rPr lang="en-US" sz="2400" dirty="0"/>
              <a:t>Aldehydes and ketones</a:t>
            </a:r>
          </a:p>
          <a:p>
            <a:r>
              <a:rPr lang="en-US" sz="2400" dirty="0"/>
              <a:t>form hydrogen bonds with water molecules between the carbonyl oxygen and hydrogen atoms on water molecules</a:t>
            </a:r>
          </a:p>
          <a:p>
            <a:r>
              <a:rPr lang="en-US" sz="2400" dirty="0"/>
              <a:t>are very soluble when they have four or fewer carbons but not soluble when they have longer hydrocarbon chains, which are nonpolar, that diminish the solubility effect of the polar carbonyl group</a:t>
            </a:r>
            <a:endParaRPr lang="en-IN" sz="2400" dirty="0"/>
          </a:p>
        </p:txBody>
      </p:sp>
      <p:pic>
        <p:nvPicPr>
          <p:cNvPr id="15" name="Content Placeholder 14" descr="In a buffer solution, weak acid H C 2 H 3 O 2 and its conjugate base C 2 H 3 O 2, minus, have equal concentrations. For long description in Notes pane, press F6.">
            <a:extLst>
              <a:ext uri="{FF2B5EF4-FFF2-40B4-BE49-F238E27FC236}">
                <a16:creationId xmlns:a16="http://schemas.microsoft.com/office/drawing/2014/main" id="{5C3D2961-8A47-4297-AA67-D0D63F8236E9}"/>
              </a:ext>
            </a:extLst>
          </p:cNvPr>
          <p:cNvPicPr>
            <a:picLocks noGrp="1" noChangeAspect="1"/>
          </p:cNvPicPr>
          <p:nvPr>
            <p:ph sz="quarter" idx="14"/>
          </p:nvPr>
        </p:nvPicPr>
        <p:blipFill>
          <a:blip r:embed="rId3"/>
          <a:stretch>
            <a:fillRect/>
          </a:stretch>
        </p:blipFill>
        <p:spPr>
          <a:xfrm>
            <a:off x="6351830" y="1622150"/>
            <a:ext cx="2334970" cy="4651651"/>
          </a:xfrm>
          <a:prstGeom prst="rect">
            <a:avLst/>
          </a:prstGeom>
        </p:spPr>
      </p:pic>
    </p:spTree>
    <p:extLst>
      <p:ext uri="{BB962C8B-B14F-4D97-AF65-F5344CB8AC3E}">
        <p14:creationId xmlns:p14="http://schemas.microsoft.com/office/powerpoint/2010/main" val="2640494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Aldehydes and Ketones in Water </a:t>
            </a:r>
            <a:r>
              <a:rPr lang="en-IN" sz="2000" b="0" dirty="0"/>
              <a:t>(2 of 2)</a:t>
            </a:r>
            <a:endParaRPr lang="en-IN" dirty="0"/>
          </a:p>
        </p:txBody>
      </p:sp>
      <p:sp>
        <p:nvSpPr>
          <p:cNvPr id="13" name="Content Placeholder 12"/>
          <p:cNvSpPr>
            <a:spLocks noGrp="1"/>
          </p:cNvSpPr>
          <p:nvPr>
            <p:ph sz="quarter" idx="13"/>
          </p:nvPr>
        </p:nvSpPr>
        <p:spPr>
          <a:xfrm>
            <a:off x="457200" y="1556327"/>
            <a:ext cx="6731000" cy="374073"/>
          </a:xfrm>
        </p:spPr>
        <p:txBody>
          <a:bodyPr/>
          <a:lstStyle/>
          <a:p>
            <a:pPr marL="432" indent="0">
              <a:buNone/>
            </a:pPr>
            <a:r>
              <a:rPr lang="en-US" b="1" dirty="0"/>
              <a:t>Table 12.2</a:t>
            </a:r>
            <a:r>
              <a:rPr lang="en-US" dirty="0"/>
              <a:t> Solubility of Selected Aldehydes and Ketones</a:t>
            </a:r>
            <a:endParaRPr lang="en-IN" dirty="0"/>
          </a:p>
        </p:txBody>
      </p:sp>
      <p:graphicFrame>
        <p:nvGraphicFramePr>
          <p:cNvPr id="15" name="Content Placeholder 14"/>
          <p:cNvGraphicFramePr>
            <a:graphicFrameLocks noGrp="1"/>
          </p:cNvGraphicFramePr>
          <p:nvPr>
            <p:ph sz="quarter" idx="14"/>
            <p:extLst/>
          </p:nvPr>
        </p:nvGraphicFramePr>
        <p:xfrm>
          <a:off x="457200" y="2173288"/>
          <a:ext cx="8229600" cy="407924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392094031"/>
                    </a:ext>
                  </a:extLst>
                </a:gridCol>
                <a:gridCol w="2743200">
                  <a:extLst>
                    <a:ext uri="{9D8B030D-6E8A-4147-A177-3AD203B41FA5}">
                      <a16:colId xmlns:a16="http://schemas.microsoft.com/office/drawing/2014/main" val="2332662550"/>
                    </a:ext>
                  </a:extLst>
                </a:gridCol>
                <a:gridCol w="2743200">
                  <a:extLst>
                    <a:ext uri="{9D8B030D-6E8A-4147-A177-3AD203B41FA5}">
                      <a16:colId xmlns:a16="http://schemas.microsoft.com/office/drawing/2014/main" val="261100294"/>
                    </a:ext>
                  </a:extLst>
                </a:gridCol>
              </a:tblGrid>
              <a:tr h="370840">
                <a:tc>
                  <a:txBody>
                    <a:bodyPr/>
                    <a:lstStyle/>
                    <a:p>
                      <a:r>
                        <a:rPr lang="en-IN" sz="1600" b="1" i="0" u="none" strike="noStrike" cap="none" baseline="0" dirty="0">
                          <a:solidFill>
                            <a:schemeClr val="tx1"/>
                          </a:solidFill>
                          <a:latin typeface="+mn-lt"/>
                          <a:ea typeface="+mn-ea"/>
                          <a:cs typeface="+mn-cs"/>
                          <a:sym typeface="Arial"/>
                        </a:rPr>
                        <a:t>Compound</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Number of Carbon Atoms</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b="1" i="0" u="none" strike="noStrike" cap="none" baseline="0" dirty="0">
                          <a:solidFill>
                            <a:schemeClr val="tx1"/>
                          </a:solidFill>
                          <a:latin typeface="+mn-lt"/>
                          <a:ea typeface="+mn-ea"/>
                          <a:cs typeface="+mn-cs"/>
                          <a:sym typeface="Arial"/>
                        </a:rPr>
                        <a:t>Solubility in Water</a:t>
                      </a:r>
                      <a:endParaRPr lang="en-IN" sz="16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591412"/>
                  </a:ext>
                </a:extLst>
              </a:tr>
              <a:tr h="370840">
                <a:tc>
                  <a:txBody>
                    <a:bodyPr/>
                    <a:lstStyle/>
                    <a:p>
                      <a:r>
                        <a:rPr lang="en-IN" sz="1600" dirty="0"/>
                        <a:t>Methanal (formaldehyde)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0128680"/>
                  </a:ext>
                </a:extLst>
              </a:tr>
              <a:tr h="370840">
                <a:tc>
                  <a:txBody>
                    <a:bodyPr/>
                    <a:lstStyle/>
                    <a:p>
                      <a:r>
                        <a:rPr lang="en-IN" sz="1600" dirty="0"/>
                        <a:t>Ethanal (acetaldehyde)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321674"/>
                  </a:ext>
                </a:extLst>
              </a:tr>
              <a:tr h="370840">
                <a:tc>
                  <a:txBody>
                    <a:bodyPr/>
                    <a:lstStyle/>
                    <a:p>
                      <a:r>
                        <a:rPr lang="en-IN" sz="1600" dirty="0"/>
                        <a:t>Propanal (propionaldehyde)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481726"/>
                  </a:ext>
                </a:extLst>
              </a:tr>
              <a:tr h="370840">
                <a:tc>
                  <a:txBody>
                    <a:bodyPr/>
                    <a:lstStyle/>
                    <a:p>
                      <a:r>
                        <a:rPr lang="en-IN" sz="1600" dirty="0"/>
                        <a:t>Propanone (acetone)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9747454"/>
                  </a:ext>
                </a:extLst>
              </a:tr>
              <a:tr h="370840">
                <a:tc>
                  <a:txBody>
                    <a:bodyPr/>
                    <a:lstStyle/>
                    <a:p>
                      <a:r>
                        <a:rPr lang="en-IN" sz="1600" dirty="0"/>
                        <a:t>Butanal (butyraldehyde)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612367"/>
                  </a:ext>
                </a:extLst>
              </a:tr>
              <a:tr h="370840">
                <a:tc>
                  <a:txBody>
                    <a:bodyPr/>
                    <a:lstStyle/>
                    <a:p>
                      <a:r>
                        <a:rPr lang="en-IN" sz="1600" dirty="0"/>
                        <a:t>Butanone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717842"/>
                  </a:ext>
                </a:extLst>
              </a:tr>
              <a:tr h="370840">
                <a:tc>
                  <a:txBody>
                    <a:bodyPr/>
                    <a:lstStyle/>
                    <a:p>
                      <a:r>
                        <a:rPr lang="en-IN" sz="1600" dirty="0"/>
                        <a:t>Pentanal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Slightly 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629894"/>
                  </a:ext>
                </a:extLst>
              </a:tr>
              <a:tr h="370840">
                <a:tc>
                  <a:txBody>
                    <a:bodyPr/>
                    <a:lstStyle/>
                    <a:p>
                      <a:r>
                        <a:rPr lang="en-IN" sz="1600" dirty="0"/>
                        <a:t>2-Pentanone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Slightly 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939201"/>
                  </a:ext>
                </a:extLst>
              </a:tr>
              <a:tr h="370840">
                <a:tc>
                  <a:txBody>
                    <a:bodyPr/>
                    <a:lstStyle/>
                    <a:p>
                      <a:r>
                        <a:rPr lang="en-IN" sz="1600" dirty="0"/>
                        <a:t>Hexanal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Insoluble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4389754"/>
                  </a:ext>
                </a:extLst>
              </a:tr>
              <a:tr h="370840">
                <a:tc>
                  <a:txBody>
                    <a:bodyPr/>
                    <a:lstStyle/>
                    <a:p>
                      <a:r>
                        <a:rPr lang="en-IN" sz="1600" dirty="0"/>
                        <a:t>2-Hexanone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6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600" dirty="0"/>
                        <a:t>Insoluble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488055"/>
                  </a:ext>
                </a:extLst>
              </a:tr>
            </a:tbl>
          </a:graphicData>
        </a:graphic>
      </p:graphicFrame>
    </p:spTree>
    <p:extLst>
      <p:ext uri="{BB962C8B-B14F-4D97-AF65-F5344CB8AC3E}">
        <p14:creationId xmlns:p14="http://schemas.microsoft.com/office/powerpoint/2010/main" val="4140975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Important Aldehydes and Ketones </a:t>
            </a:r>
            <a:r>
              <a:rPr lang="en-IN" sz="2000" b="0" dirty="0"/>
              <a:t>(1 of 2)</a:t>
            </a:r>
            <a:endParaRPr lang="en-IN" sz="2000" dirty="0"/>
          </a:p>
        </p:txBody>
      </p:sp>
      <p:pic>
        <p:nvPicPr>
          <p:cNvPr id="13" name="Content Placeholder 12" descr="Container of acetone and a bottle of nail polish remover with an enlarged image of an acetone ball and stick structure"/>
          <p:cNvPicPr>
            <a:picLocks noGrp="1" noChangeAspect="1"/>
          </p:cNvPicPr>
          <p:nvPr>
            <p:ph sz="quarter" idx="13"/>
          </p:nvPr>
        </p:nvPicPr>
        <p:blipFill>
          <a:blip r:embed="rId2"/>
          <a:stretch>
            <a:fillRect/>
          </a:stretch>
        </p:blipFill>
        <p:spPr>
          <a:xfrm>
            <a:off x="457200" y="1644444"/>
            <a:ext cx="3822523" cy="1822862"/>
          </a:xfrm>
          <a:prstGeom prst="rect">
            <a:avLst/>
          </a:prstGeom>
        </p:spPr>
      </p:pic>
      <p:sp>
        <p:nvSpPr>
          <p:cNvPr id="4" name="Content Placeholder 3"/>
          <p:cNvSpPr>
            <a:spLocks noGrp="1"/>
          </p:cNvSpPr>
          <p:nvPr>
            <p:ph sz="quarter" idx="14"/>
          </p:nvPr>
        </p:nvSpPr>
        <p:spPr>
          <a:xfrm>
            <a:off x="457200" y="3799101"/>
            <a:ext cx="3670300" cy="1306300"/>
          </a:xfrm>
        </p:spPr>
        <p:txBody>
          <a:bodyPr/>
          <a:lstStyle/>
          <a:p>
            <a:pPr marL="432" indent="0">
              <a:buNone/>
            </a:pPr>
            <a:r>
              <a:rPr lang="en-US" sz="2000" dirty="0"/>
              <a:t>Acetone (</a:t>
            </a:r>
            <a:r>
              <a:rPr lang="en-US" sz="2000" dirty="0" err="1"/>
              <a:t>propanone</a:t>
            </a:r>
            <a:r>
              <a:rPr lang="en-US" sz="2000" dirty="0"/>
              <a:t>) is a solvent used in nail polish remover, cleaning fluids, and paint.</a:t>
            </a:r>
            <a:endParaRPr lang="en-IN" sz="2000" dirty="0"/>
          </a:p>
        </p:txBody>
      </p:sp>
      <p:pic>
        <p:nvPicPr>
          <p:cNvPr id="14" name="Content Placeholder 13" descr="The structure of methanal, or formaldehyde, has a central carbon atom double bonded to oxygen and single bonded to 2 hydrogen atoms.">
            <a:extLst>
              <a:ext uri="{FF2B5EF4-FFF2-40B4-BE49-F238E27FC236}">
                <a16:creationId xmlns:a16="http://schemas.microsoft.com/office/drawing/2014/main" id="{1E856577-7B50-4961-B13C-C61CE04F6BB8}"/>
              </a:ext>
            </a:extLst>
          </p:cNvPr>
          <p:cNvPicPr>
            <a:picLocks noGrp="1" noChangeAspect="1"/>
          </p:cNvPicPr>
          <p:nvPr>
            <p:ph sz="quarter" idx="15"/>
          </p:nvPr>
        </p:nvPicPr>
        <p:blipFill>
          <a:blip r:embed="rId3"/>
          <a:stretch>
            <a:fillRect/>
          </a:stretch>
        </p:blipFill>
        <p:spPr>
          <a:xfrm>
            <a:off x="5114234" y="1644444"/>
            <a:ext cx="3572566" cy="2944623"/>
          </a:xfrm>
          <a:prstGeom prst="rect">
            <a:avLst/>
          </a:prstGeom>
        </p:spPr>
      </p:pic>
      <p:sp>
        <p:nvSpPr>
          <p:cNvPr id="6" name="Content Placeholder 5"/>
          <p:cNvSpPr>
            <a:spLocks noGrp="1"/>
          </p:cNvSpPr>
          <p:nvPr>
            <p:ph sz="quarter" idx="16"/>
          </p:nvPr>
        </p:nvSpPr>
        <p:spPr>
          <a:xfrm>
            <a:off x="5114234" y="4699001"/>
            <a:ext cx="3575741" cy="1625600"/>
          </a:xfrm>
        </p:spPr>
        <p:txBody>
          <a:bodyPr/>
          <a:lstStyle/>
          <a:p>
            <a:pPr marL="432" indent="0">
              <a:buNone/>
            </a:pPr>
            <a:r>
              <a:rPr lang="en-US" sz="2000" dirty="0"/>
              <a:t>Formaldehyde, the simplest aldehyde, is a colorless gas with a pungent odor and is used in a solution to preserve biological specimens.</a:t>
            </a:r>
            <a:endParaRPr lang="en-IN" sz="2000" dirty="0"/>
          </a:p>
        </p:txBody>
      </p:sp>
    </p:spTree>
    <p:extLst>
      <p:ext uri="{BB962C8B-B14F-4D97-AF65-F5344CB8AC3E}">
        <p14:creationId xmlns:p14="http://schemas.microsoft.com/office/powerpoint/2010/main" val="1080837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Important Aldehydes and Ketones </a:t>
            </a:r>
            <a:r>
              <a:rPr lang="en-IN" sz="2000" b="0" dirty="0"/>
              <a:t>(2 of 2)</a:t>
            </a:r>
            <a:endParaRPr lang="en-IN" sz="2000" dirty="0"/>
          </a:p>
        </p:txBody>
      </p:sp>
      <p:pic>
        <p:nvPicPr>
          <p:cNvPr id="15" name="Content Placeholder 14" descr="Structure are as follows. For long description in Notes pane, press F6.&#10;"/>
          <p:cNvPicPr>
            <a:picLocks noGrp="1" noChangeAspect="1"/>
          </p:cNvPicPr>
          <p:nvPr>
            <p:ph sz="quarter" idx="13"/>
          </p:nvPr>
        </p:nvPicPr>
        <p:blipFill>
          <a:blip r:embed="rId3"/>
          <a:stretch>
            <a:fillRect/>
          </a:stretch>
        </p:blipFill>
        <p:spPr>
          <a:xfrm>
            <a:off x="1480490" y="1592263"/>
            <a:ext cx="6183021" cy="2748009"/>
          </a:xfrm>
          <a:prstGeom prst="rect">
            <a:avLst/>
          </a:prstGeom>
        </p:spPr>
      </p:pic>
      <p:sp>
        <p:nvSpPr>
          <p:cNvPr id="14" name="Content Placeholder 13"/>
          <p:cNvSpPr>
            <a:spLocks noGrp="1"/>
          </p:cNvSpPr>
          <p:nvPr>
            <p:ph sz="quarter" idx="14"/>
          </p:nvPr>
        </p:nvSpPr>
        <p:spPr>
          <a:xfrm>
            <a:off x="457200" y="4699000"/>
            <a:ext cx="8229600" cy="1581150"/>
          </a:xfrm>
        </p:spPr>
        <p:txBody>
          <a:bodyPr/>
          <a:lstStyle/>
          <a:p>
            <a:pPr marL="432" indent="0">
              <a:buNone/>
            </a:pPr>
            <a:r>
              <a:rPr lang="en-IN" sz="2400" dirty="0"/>
              <a:t>Several naturally occurring aromatic aldehydes are used to </a:t>
            </a:r>
            <a:r>
              <a:rPr lang="en-IN" sz="2400" dirty="0" err="1"/>
              <a:t>flavor</a:t>
            </a:r>
            <a:r>
              <a:rPr lang="en-IN" sz="2400" dirty="0"/>
              <a:t> food and as fragrances in perfumes. Benzaldehyde is found in almonds, vanillin in vanilla beans, and </a:t>
            </a:r>
            <a:r>
              <a:rPr lang="en-IN" sz="2400" dirty="0" err="1"/>
              <a:t>cinnamaldehyde</a:t>
            </a:r>
            <a:r>
              <a:rPr lang="en-IN" sz="2400" dirty="0"/>
              <a:t> in cinnamon.</a:t>
            </a:r>
          </a:p>
        </p:txBody>
      </p:sp>
    </p:spTree>
    <p:extLst>
      <p:ext uri="{BB962C8B-B14F-4D97-AF65-F5344CB8AC3E}">
        <p14:creationId xmlns:p14="http://schemas.microsoft.com/office/powerpoint/2010/main" val="262098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of Alcohols </a:t>
            </a:r>
            <a:r>
              <a:rPr lang="en-IN" sz="2000" b="0" dirty="0"/>
              <a:t>(1 of 5)</a:t>
            </a:r>
            <a:endParaRPr lang="en-IN" dirty="0"/>
          </a:p>
        </p:txBody>
      </p:sp>
      <p:sp>
        <p:nvSpPr>
          <p:cNvPr id="3" name="Content Placeholder 2"/>
          <p:cNvSpPr>
            <a:spLocks noGrp="1"/>
          </p:cNvSpPr>
          <p:nvPr>
            <p:ph sz="quarter" idx="16"/>
          </p:nvPr>
        </p:nvSpPr>
        <p:spPr>
          <a:xfrm>
            <a:off x="457200" y="1555750"/>
            <a:ext cx="8232128" cy="511045"/>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a:t>
            </a:r>
          </a:p>
        </p:txBody>
      </p:sp>
      <p:pic>
        <p:nvPicPr>
          <p:cNvPr id="6" name="Content Placeholder 5" descr="C H 3, single bond, C H, single bond, C H 2, single bond, C H 2, single bond, C H, single bond, C H 3. The second C is single bonded to C H 3 above. The fifth C is single bonded to O H above.">
            <a:extLst>
              <a:ext uri="{FF2B5EF4-FFF2-40B4-BE49-F238E27FC236}">
                <a16:creationId xmlns:a16="http://schemas.microsoft.com/office/drawing/2014/main" id="{70D8B4DA-AAB1-4072-8874-0F4CD970F32A}"/>
              </a:ext>
            </a:extLst>
          </p:cNvPr>
          <p:cNvPicPr>
            <a:picLocks noGrp="1" noChangeAspect="1"/>
          </p:cNvPicPr>
          <p:nvPr>
            <p:ph sz="quarter" idx="14"/>
          </p:nvPr>
        </p:nvPicPr>
        <p:blipFill>
          <a:blip r:embed="rId2"/>
          <a:stretch>
            <a:fillRect/>
          </a:stretch>
        </p:blipFill>
        <p:spPr>
          <a:xfrm>
            <a:off x="1770645" y="2309895"/>
            <a:ext cx="5602710" cy="914479"/>
          </a:xfrm>
          <a:prstGeom prst="rect">
            <a:avLst/>
          </a:prstGeom>
        </p:spPr>
      </p:pic>
    </p:spTree>
    <p:extLst>
      <p:ext uri="{BB962C8B-B14F-4D97-AF65-F5344CB8AC3E}">
        <p14:creationId xmlns:p14="http://schemas.microsoft.com/office/powerpoint/2010/main" val="914940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13" name="Content Placeholder 12"/>
          <p:cNvSpPr>
            <a:spLocks noGrp="1"/>
          </p:cNvSpPr>
          <p:nvPr>
            <p:ph sz="quarter" idx="13"/>
          </p:nvPr>
        </p:nvSpPr>
        <p:spPr>
          <a:xfrm>
            <a:off x="457200" y="1556327"/>
            <a:ext cx="6223000" cy="437573"/>
          </a:xfrm>
        </p:spPr>
        <p:txBody>
          <a:bodyPr/>
          <a:lstStyle/>
          <a:p>
            <a:pPr marL="432" indent="0">
              <a:buNone/>
            </a:pPr>
            <a:r>
              <a:rPr lang="en-US" dirty="0"/>
              <a:t>Classify each as an aldehyde or a ketone.</a:t>
            </a:r>
            <a:endParaRPr lang="en-IN" dirty="0"/>
          </a:p>
        </p:txBody>
      </p:sp>
      <p:sp>
        <p:nvSpPr>
          <p:cNvPr id="14" name="Content Placeholder 13"/>
          <p:cNvSpPr>
            <a:spLocks noGrp="1"/>
          </p:cNvSpPr>
          <p:nvPr>
            <p:ph sz="quarter" idx="14"/>
          </p:nvPr>
        </p:nvSpPr>
        <p:spPr>
          <a:xfrm>
            <a:off x="457201" y="2287955"/>
            <a:ext cx="444500" cy="445476"/>
          </a:xfrm>
        </p:spPr>
        <p:txBody>
          <a:bodyPr/>
          <a:lstStyle/>
          <a:p>
            <a:pPr marL="432" indent="0">
              <a:buNone/>
            </a:pPr>
            <a:r>
              <a:rPr lang="en-IN" dirty="0">
                <a:solidFill>
                  <a:schemeClr val="tx2"/>
                </a:solidFill>
              </a:rPr>
              <a:t>A.</a:t>
            </a:r>
          </a:p>
        </p:txBody>
      </p:sp>
      <p:pic>
        <p:nvPicPr>
          <p:cNvPr id="33" name="Content Placeholder 32" descr="C H 3, single bond, C H 2, single bond, C, single bond, C H 3. The third C is double bonded to O above.">
            <a:extLst>
              <a:ext uri="{FF2B5EF4-FFF2-40B4-BE49-F238E27FC236}">
                <a16:creationId xmlns:a16="http://schemas.microsoft.com/office/drawing/2014/main" id="{2FEAF85A-5FD7-498C-A40E-12D1DB02C517}"/>
              </a:ext>
            </a:extLst>
          </p:cNvPr>
          <p:cNvPicPr>
            <a:picLocks noGrp="1" noChangeAspect="1"/>
          </p:cNvPicPr>
          <p:nvPr>
            <p:ph sz="quarter" idx="15"/>
          </p:nvPr>
        </p:nvPicPr>
        <p:blipFill>
          <a:blip r:embed="rId2"/>
          <a:stretch>
            <a:fillRect/>
          </a:stretch>
        </p:blipFill>
        <p:spPr>
          <a:xfrm>
            <a:off x="1127258" y="2287588"/>
            <a:ext cx="2403342" cy="1042959"/>
          </a:xfrm>
          <a:prstGeom prst="rect">
            <a:avLst/>
          </a:prstGeom>
        </p:spPr>
      </p:pic>
      <p:sp>
        <p:nvSpPr>
          <p:cNvPr id="17" name="Content Placeholder 16"/>
          <p:cNvSpPr>
            <a:spLocks noGrp="1"/>
          </p:cNvSpPr>
          <p:nvPr>
            <p:ph sz="quarter" idx="17"/>
          </p:nvPr>
        </p:nvSpPr>
        <p:spPr>
          <a:xfrm>
            <a:off x="4229100" y="2287956"/>
            <a:ext cx="438309" cy="445719"/>
          </a:xfrm>
        </p:spPr>
        <p:txBody>
          <a:bodyPr/>
          <a:lstStyle/>
          <a:p>
            <a:pPr marL="432" indent="0">
              <a:buNone/>
            </a:pPr>
            <a:r>
              <a:rPr lang="en-IN" dirty="0">
                <a:solidFill>
                  <a:schemeClr val="tx2"/>
                </a:solidFill>
              </a:rPr>
              <a:t>B.</a:t>
            </a:r>
          </a:p>
        </p:txBody>
      </p:sp>
      <p:pic>
        <p:nvPicPr>
          <p:cNvPr id="34" name="Content Placeholder 33" descr="C H 3, single bond, C, single bond, H. The second C is double bonded to O above.">
            <a:extLst>
              <a:ext uri="{FF2B5EF4-FFF2-40B4-BE49-F238E27FC236}">
                <a16:creationId xmlns:a16="http://schemas.microsoft.com/office/drawing/2014/main" id="{F1CFCEA1-C9E7-4260-8232-968445EBB517}"/>
              </a:ext>
            </a:extLst>
          </p:cNvPr>
          <p:cNvPicPr>
            <a:picLocks noGrp="1" noChangeAspect="1"/>
          </p:cNvPicPr>
          <p:nvPr>
            <p:ph sz="quarter" idx="18"/>
          </p:nvPr>
        </p:nvPicPr>
        <p:blipFill>
          <a:blip r:embed="rId3"/>
          <a:stretch>
            <a:fillRect/>
          </a:stretch>
        </p:blipFill>
        <p:spPr>
          <a:xfrm>
            <a:off x="5029200" y="2287956"/>
            <a:ext cx="1440997" cy="906922"/>
          </a:xfrm>
          <a:prstGeom prst="rect">
            <a:avLst/>
          </a:prstGeom>
        </p:spPr>
      </p:pic>
      <p:sp>
        <p:nvSpPr>
          <p:cNvPr id="20" name="Content Placeholder 19"/>
          <p:cNvSpPr>
            <a:spLocks noGrp="1"/>
          </p:cNvSpPr>
          <p:nvPr>
            <p:ph sz="quarter" idx="20"/>
          </p:nvPr>
        </p:nvSpPr>
        <p:spPr>
          <a:xfrm>
            <a:off x="457200" y="4002089"/>
            <a:ext cx="444501" cy="455611"/>
          </a:xfrm>
        </p:spPr>
        <p:txBody>
          <a:bodyPr/>
          <a:lstStyle/>
          <a:p>
            <a:pPr marL="432" indent="0">
              <a:buNone/>
            </a:pPr>
            <a:r>
              <a:rPr lang="en-IN" dirty="0">
                <a:solidFill>
                  <a:schemeClr val="tx2"/>
                </a:solidFill>
              </a:rPr>
              <a:t>C.</a:t>
            </a:r>
          </a:p>
        </p:txBody>
      </p:sp>
      <p:pic>
        <p:nvPicPr>
          <p:cNvPr id="35" name="Content Placeholder 34" descr="C H 3, single bond, C, single bond, C H 2, single bond, C, single bond, H. The second C is single bonded to C H 3 above and below. The fourth C is double bonded to O above.">
            <a:extLst>
              <a:ext uri="{FF2B5EF4-FFF2-40B4-BE49-F238E27FC236}">
                <a16:creationId xmlns:a16="http://schemas.microsoft.com/office/drawing/2014/main" id="{CCB44296-750D-472C-A059-CF1499AD3236}"/>
              </a:ext>
            </a:extLst>
          </p:cNvPr>
          <p:cNvPicPr>
            <a:picLocks noGrp="1" noChangeAspect="1"/>
          </p:cNvPicPr>
          <p:nvPr>
            <p:ph sz="quarter" idx="21"/>
          </p:nvPr>
        </p:nvPicPr>
        <p:blipFill>
          <a:blip r:embed="rId4"/>
          <a:stretch>
            <a:fillRect/>
          </a:stretch>
        </p:blipFill>
        <p:spPr>
          <a:xfrm>
            <a:off x="1127258" y="4002089"/>
            <a:ext cx="2400136" cy="1456571"/>
          </a:xfrm>
          <a:prstGeom prst="rect">
            <a:avLst/>
          </a:prstGeom>
        </p:spPr>
      </p:pic>
      <p:sp>
        <p:nvSpPr>
          <p:cNvPr id="23" name="Content Placeholder 22"/>
          <p:cNvSpPr>
            <a:spLocks noGrp="1"/>
          </p:cNvSpPr>
          <p:nvPr>
            <p:ph sz="quarter" idx="23"/>
          </p:nvPr>
        </p:nvSpPr>
        <p:spPr>
          <a:xfrm>
            <a:off x="4229100" y="4002089"/>
            <a:ext cx="438309" cy="455612"/>
          </a:xfrm>
        </p:spPr>
        <p:txBody>
          <a:bodyPr/>
          <a:lstStyle/>
          <a:p>
            <a:pPr marL="432" indent="0">
              <a:buNone/>
            </a:pPr>
            <a:r>
              <a:rPr lang="en-IN" dirty="0">
                <a:solidFill>
                  <a:schemeClr val="tx2"/>
                </a:solidFill>
              </a:rPr>
              <a:t>D.</a:t>
            </a:r>
          </a:p>
        </p:txBody>
      </p:sp>
      <p:pic>
        <p:nvPicPr>
          <p:cNvPr id="36" name="Content Placeholder 35" descr="A hexagonal ring. C 1 is double bonded to O.">
            <a:extLst>
              <a:ext uri="{FF2B5EF4-FFF2-40B4-BE49-F238E27FC236}">
                <a16:creationId xmlns:a16="http://schemas.microsoft.com/office/drawing/2014/main" id="{9473CD90-869E-4568-A581-1A33DB5F6398}"/>
              </a:ext>
            </a:extLst>
          </p:cNvPr>
          <p:cNvPicPr>
            <a:picLocks noGrp="1" noChangeAspect="1"/>
          </p:cNvPicPr>
          <p:nvPr>
            <p:ph sz="quarter" idx="24"/>
          </p:nvPr>
        </p:nvPicPr>
        <p:blipFill>
          <a:blip r:embed="rId5"/>
          <a:stretch>
            <a:fillRect/>
          </a:stretch>
        </p:blipFill>
        <p:spPr>
          <a:xfrm>
            <a:off x="5029200" y="4002089"/>
            <a:ext cx="992072" cy="1762451"/>
          </a:xfrm>
          <a:prstGeom prst="rect">
            <a:avLst/>
          </a:prstGeom>
        </p:spPr>
      </p:pic>
    </p:spTree>
    <p:extLst>
      <p:ext uri="{BB962C8B-B14F-4D97-AF65-F5344CB8AC3E}">
        <p14:creationId xmlns:p14="http://schemas.microsoft.com/office/powerpoint/2010/main" val="3970943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13" name="Content Placeholder 12"/>
          <p:cNvSpPr>
            <a:spLocks noGrp="1"/>
          </p:cNvSpPr>
          <p:nvPr>
            <p:ph sz="quarter" idx="13"/>
          </p:nvPr>
        </p:nvSpPr>
        <p:spPr>
          <a:xfrm>
            <a:off x="457200" y="1556327"/>
            <a:ext cx="6223000" cy="437573"/>
          </a:xfrm>
        </p:spPr>
        <p:txBody>
          <a:bodyPr/>
          <a:lstStyle/>
          <a:p>
            <a:pPr marL="432" indent="0">
              <a:buNone/>
            </a:pPr>
            <a:r>
              <a:rPr lang="en-US" dirty="0"/>
              <a:t>Classify each as an aldehyde or a ketone.</a:t>
            </a:r>
            <a:endParaRPr lang="en-IN" dirty="0"/>
          </a:p>
        </p:txBody>
      </p:sp>
      <p:sp>
        <p:nvSpPr>
          <p:cNvPr id="14" name="Content Placeholder 13"/>
          <p:cNvSpPr>
            <a:spLocks noGrp="1"/>
          </p:cNvSpPr>
          <p:nvPr>
            <p:ph sz="quarter" idx="14"/>
          </p:nvPr>
        </p:nvSpPr>
        <p:spPr>
          <a:xfrm>
            <a:off x="457201" y="2287955"/>
            <a:ext cx="444500" cy="445476"/>
          </a:xfrm>
        </p:spPr>
        <p:txBody>
          <a:bodyPr/>
          <a:lstStyle/>
          <a:p>
            <a:pPr marL="432" indent="0">
              <a:buNone/>
            </a:pPr>
            <a:r>
              <a:rPr lang="en-IN" dirty="0">
                <a:solidFill>
                  <a:schemeClr val="tx2"/>
                </a:solidFill>
              </a:rPr>
              <a:t>A.</a:t>
            </a:r>
          </a:p>
        </p:txBody>
      </p:sp>
      <p:pic>
        <p:nvPicPr>
          <p:cNvPr id="33" name="Content Placeholder 32" descr="C H 3, single bond, C H 2, single bond, C, single bond, C H 3. The third C is double bonded to O above.">
            <a:extLst>
              <a:ext uri="{FF2B5EF4-FFF2-40B4-BE49-F238E27FC236}">
                <a16:creationId xmlns:a16="http://schemas.microsoft.com/office/drawing/2014/main" id="{2FEAF85A-5FD7-498C-A40E-12D1DB02C517}"/>
              </a:ext>
            </a:extLst>
          </p:cNvPr>
          <p:cNvPicPr>
            <a:picLocks noGrp="1" noChangeAspect="1"/>
          </p:cNvPicPr>
          <p:nvPr>
            <p:ph sz="quarter" idx="15"/>
          </p:nvPr>
        </p:nvPicPr>
        <p:blipFill>
          <a:blip r:embed="rId2"/>
          <a:stretch>
            <a:fillRect/>
          </a:stretch>
        </p:blipFill>
        <p:spPr>
          <a:xfrm>
            <a:off x="1127258" y="2287588"/>
            <a:ext cx="2403342" cy="1042959"/>
          </a:xfrm>
          <a:prstGeom prst="rect">
            <a:avLst/>
          </a:prstGeom>
        </p:spPr>
      </p:pic>
      <p:sp>
        <p:nvSpPr>
          <p:cNvPr id="16" name="Content Placeholder 15"/>
          <p:cNvSpPr>
            <a:spLocks noGrp="1"/>
          </p:cNvSpPr>
          <p:nvPr>
            <p:ph sz="quarter" idx="16"/>
          </p:nvPr>
        </p:nvSpPr>
        <p:spPr>
          <a:xfrm>
            <a:off x="1714501" y="3446435"/>
            <a:ext cx="1168400" cy="439765"/>
          </a:xfrm>
        </p:spPr>
        <p:txBody>
          <a:bodyPr/>
          <a:lstStyle/>
          <a:p>
            <a:pPr marL="432" indent="0">
              <a:buNone/>
            </a:pPr>
            <a:r>
              <a:rPr lang="en-IN" b="1" dirty="0"/>
              <a:t>ketone</a:t>
            </a:r>
          </a:p>
        </p:txBody>
      </p:sp>
      <p:sp>
        <p:nvSpPr>
          <p:cNvPr id="17" name="Content Placeholder 16"/>
          <p:cNvSpPr>
            <a:spLocks noGrp="1"/>
          </p:cNvSpPr>
          <p:nvPr>
            <p:ph sz="quarter" idx="17"/>
          </p:nvPr>
        </p:nvSpPr>
        <p:spPr>
          <a:xfrm>
            <a:off x="4229100" y="2287956"/>
            <a:ext cx="438309" cy="445719"/>
          </a:xfrm>
        </p:spPr>
        <p:txBody>
          <a:bodyPr/>
          <a:lstStyle/>
          <a:p>
            <a:pPr marL="432" indent="0">
              <a:buNone/>
            </a:pPr>
            <a:r>
              <a:rPr lang="en-IN" dirty="0">
                <a:solidFill>
                  <a:schemeClr val="tx2"/>
                </a:solidFill>
              </a:rPr>
              <a:t>B.</a:t>
            </a:r>
          </a:p>
        </p:txBody>
      </p:sp>
      <p:pic>
        <p:nvPicPr>
          <p:cNvPr id="34" name="Content Placeholder 33" descr="C H 3, single bond, C, single bond, H. The second C is double bonded to O above.">
            <a:extLst>
              <a:ext uri="{FF2B5EF4-FFF2-40B4-BE49-F238E27FC236}">
                <a16:creationId xmlns:a16="http://schemas.microsoft.com/office/drawing/2014/main" id="{F1CFCEA1-C9E7-4260-8232-968445EBB517}"/>
              </a:ext>
            </a:extLst>
          </p:cNvPr>
          <p:cNvPicPr>
            <a:picLocks noGrp="1" noChangeAspect="1"/>
          </p:cNvPicPr>
          <p:nvPr>
            <p:ph sz="quarter" idx="18"/>
          </p:nvPr>
        </p:nvPicPr>
        <p:blipFill>
          <a:blip r:embed="rId3"/>
          <a:stretch>
            <a:fillRect/>
          </a:stretch>
        </p:blipFill>
        <p:spPr>
          <a:xfrm>
            <a:off x="5029200" y="2287956"/>
            <a:ext cx="1440997" cy="906922"/>
          </a:xfrm>
          <a:prstGeom prst="rect">
            <a:avLst/>
          </a:prstGeom>
        </p:spPr>
      </p:pic>
      <p:sp>
        <p:nvSpPr>
          <p:cNvPr id="19" name="Content Placeholder 18"/>
          <p:cNvSpPr>
            <a:spLocks noGrp="1"/>
          </p:cNvSpPr>
          <p:nvPr>
            <p:ph sz="quarter" idx="19"/>
          </p:nvPr>
        </p:nvSpPr>
        <p:spPr>
          <a:xfrm>
            <a:off x="5029200" y="3446436"/>
            <a:ext cx="1536700" cy="439764"/>
          </a:xfrm>
        </p:spPr>
        <p:txBody>
          <a:bodyPr/>
          <a:lstStyle/>
          <a:p>
            <a:pPr marL="432" indent="0">
              <a:buNone/>
            </a:pPr>
            <a:r>
              <a:rPr lang="en-IN" b="1" dirty="0"/>
              <a:t>aldehyde</a:t>
            </a:r>
          </a:p>
        </p:txBody>
      </p:sp>
      <p:sp>
        <p:nvSpPr>
          <p:cNvPr id="20" name="Content Placeholder 19"/>
          <p:cNvSpPr>
            <a:spLocks noGrp="1"/>
          </p:cNvSpPr>
          <p:nvPr>
            <p:ph sz="quarter" idx="20"/>
          </p:nvPr>
        </p:nvSpPr>
        <p:spPr>
          <a:xfrm>
            <a:off x="457200" y="4002089"/>
            <a:ext cx="444501" cy="455611"/>
          </a:xfrm>
        </p:spPr>
        <p:txBody>
          <a:bodyPr/>
          <a:lstStyle/>
          <a:p>
            <a:pPr marL="432" indent="0">
              <a:buNone/>
            </a:pPr>
            <a:r>
              <a:rPr lang="en-IN" dirty="0">
                <a:solidFill>
                  <a:schemeClr val="tx2"/>
                </a:solidFill>
              </a:rPr>
              <a:t>C.</a:t>
            </a:r>
          </a:p>
        </p:txBody>
      </p:sp>
      <p:pic>
        <p:nvPicPr>
          <p:cNvPr id="35" name="Content Placeholder 34" descr="C H 3, single bond, C, single bond, C H 2, single bond, C, single bond, H. The second C is single bonded to C H 3 above and below. The fourth C is double bonded to O above.">
            <a:extLst>
              <a:ext uri="{FF2B5EF4-FFF2-40B4-BE49-F238E27FC236}">
                <a16:creationId xmlns:a16="http://schemas.microsoft.com/office/drawing/2014/main" id="{CCB44296-750D-472C-A059-CF1499AD3236}"/>
              </a:ext>
            </a:extLst>
          </p:cNvPr>
          <p:cNvPicPr>
            <a:picLocks noGrp="1" noChangeAspect="1"/>
          </p:cNvPicPr>
          <p:nvPr>
            <p:ph sz="quarter" idx="21"/>
          </p:nvPr>
        </p:nvPicPr>
        <p:blipFill>
          <a:blip r:embed="rId4"/>
          <a:stretch>
            <a:fillRect/>
          </a:stretch>
        </p:blipFill>
        <p:spPr>
          <a:xfrm>
            <a:off x="1127258" y="4002089"/>
            <a:ext cx="2400136" cy="1456571"/>
          </a:xfrm>
          <a:prstGeom prst="rect">
            <a:avLst/>
          </a:prstGeom>
        </p:spPr>
      </p:pic>
      <p:sp>
        <p:nvSpPr>
          <p:cNvPr id="22" name="Content Placeholder 21"/>
          <p:cNvSpPr>
            <a:spLocks noGrp="1"/>
          </p:cNvSpPr>
          <p:nvPr>
            <p:ph sz="quarter" idx="22"/>
          </p:nvPr>
        </p:nvSpPr>
        <p:spPr>
          <a:xfrm>
            <a:off x="1714500" y="5574549"/>
            <a:ext cx="1460499" cy="407151"/>
          </a:xfrm>
        </p:spPr>
        <p:txBody>
          <a:bodyPr/>
          <a:lstStyle/>
          <a:p>
            <a:pPr marL="432" indent="0">
              <a:buNone/>
            </a:pPr>
            <a:r>
              <a:rPr lang="en-IN" b="1" dirty="0"/>
              <a:t>aldehyde</a:t>
            </a:r>
          </a:p>
        </p:txBody>
      </p:sp>
      <p:sp>
        <p:nvSpPr>
          <p:cNvPr id="23" name="Content Placeholder 22"/>
          <p:cNvSpPr>
            <a:spLocks noGrp="1"/>
          </p:cNvSpPr>
          <p:nvPr>
            <p:ph sz="quarter" idx="23"/>
          </p:nvPr>
        </p:nvSpPr>
        <p:spPr>
          <a:xfrm>
            <a:off x="4229100" y="4002089"/>
            <a:ext cx="438309" cy="455612"/>
          </a:xfrm>
        </p:spPr>
        <p:txBody>
          <a:bodyPr/>
          <a:lstStyle/>
          <a:p>
            <a:pPr marL="432" indent="0">
              <a:buNone/>
            </a:pPr>
            <a:r>
              <a:rPr lang="en-IN" dirty="0">
                <a:solidFill>
                  <a:schemeClr val="tx2"/>
                </a:solidFill>
              </a:rPr>
              <a:t>D.</a:t>
            </a:r>
          </a:p>
        </p:txBody>
      </p:sp>
      <p:pic>
        <p:nvPicPr>
          <p:cNvPr id="36" name="Content Placeholder 35" descr="A hexagonal ring. C 1 is double bonded to O.">
            <a:extLst>
              <a:ext uri="{FF2B5EF4-FFF2-40B4-BE49-F238E27FC236}">
                <a16:creationId xmlns:a16="http://schemas.microsoft.com/office/drawing/2014/main" id="{9473CD90-869E-4568-A581-1A33DB5F6398}"/>
              </a:ext>
            </a:extLst>
          </p:cNvPr>
          <p:cNvPicPr>
            <a:picLocks noGrp="1" noChangeAspect="1"/>
          </p:cNvPicPr>
          <p:nvPr>
            <p:ph sz="quarter" idx="24"/>
          </p:nvPr>
        </p:nvPicPr>
        <p:blipFill>
          <a:blip r:embed="rId5"/>
          <a:stretch>
            <a:fillRect/>
          </a:stretch>
        </p:blipFill>
        <p:spPr>
          <a:xfrm>
            <a:off x="5029200" y="4002089"/>
            <a:ext cx="992072" cy="1762451"/>
          </a:xfrm>
          <a:prstGeom prst="rect">
            <a:avLst/>
          </a:prstGeom>
        </p:spPr>
      </p:pic>
      <p:sp>
        <p:nvSpPr>
          <p:cNvPr id="25" name="Content Placeholder 24"/>
          <p:cNvSpPr>
            <a:spLocks noGrp="1"/>
          </p:cNvSpPr>
          <p:nvPr>
            <p:ph sz="quarter" idx="25"/>
          </p:nvPr>
        </p:nvSpPr>
        <p:spPr>
          <a:xfrm>
            <a:off x="6565901" y="5574549"/>
            <a:ext cx="1155700" cy="407152"/>
          </a:xfrm>
        </p:spPr>
        <p:txBody>
          <a:bodyPr/>
          <a:lstStyle/>
          <a:p>
            <a:pPr marL="432" indent="0">
              <a:buNone/>
            </a:pPr>
            <a:r>
              <a:rPr lang="en-IN" b="1" dirty="0"/>
              <a:t>ketone</a:t>
            </a:r>
          </a:p>
        </p:txBody>
      </p:sp>
    </p:spTree>
    <p:extLst>
      <p:ext uri="{BB962C8B-B14F-4D97-AF65-F5344CB8AC3E}">
        <p14:creationId xmlns:p14="http://schemas.microsoft.com/office/powerpoint/2010/main" val="2142023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23" name="Content Placeholder 22"/>
          <p:cNvSpPr>
            <a:spLocks noGrp="1"/>
          </p:cNvSpPr>
          <p:nvPr>
            <p:ph sz="quarter" idx="13"/>
          </p:nvPr>
        </p:nvSpPr>
        <p:spPr>
          <a:xfrm>
            <a:off x="457200" y="1556327"/>
            <a:ext cx="6858000" cy="4502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ketones:</a:t>
            </a:r>
            <a:endParaRPr lang="en-IN" dirty="0"/>
          </a:p>
        </p:txBody>
      </p:sp>
      <p:sp>
        <p:nvSpPr>
          <p:cNvPr id="24" name="Content Placeholder 23"/>
          <p:cNvSpPr>
            <a:spLocks noGrp="1"/>
          </p:cNvSpPr>
          <p:nvPr>
            <p:ph sz="quarter" idx="14"/>
          </p:nvPr>
        </p:nvSpPr>
        <p:spPr>
          <a:xfrm>
            <a:off x="457200" y="2720177"/>
            <a:ext cx="406400" cy="442123"/>
          </a:xfrm>
        </p:spPr>
        <p:txBody>
          <a:bodyPr/>
          <a:lstStyle/>
          <a:p>
            <a:pPr marL="432" indent="0">
              <a:buNone/>
            </a:pPr>
            <a:r>
              <a:rPr lang="en-US" dirty="0">
                <a:solidFill>
                  <a:schemeClr val="tx2"/>
                </a:solidFill>
              </a:rPr>
              <a:t>A.</a:t>
            </a:r>
            <a:endParaRPr lang="en-IN" dirty="0">
              <a:solidFill>
                <a:schemeClr val="tx2"/>
              </a:solidFill>
            </a:endParaRPr>
          </a:p>
        </p:txBody>
      </p:sp>
      <p:pic>
        <p:nvPicPr>
          <p:cNvPr id="33" name="Content Placeholder 32" descr="C H 3, single bond, C H 2, single bond, C H 2, single bond, C H 2, single bond, C, single bond, C H 3. The fifth C is double bonded to O above.">
            <a:extLst>
              <a:ext uri="{FF2B5EF4-FFF2-40B4-BE49-F238E27FC236}">
                <a16:creationId xmlns:a16="http://schemas.microsoft.com/office/drawing/2014/main" id="{4EA53AC4-6AC5-4C34-BF50-035E4AF95AC2}"/>
              </a:ext>
            </a:extLst>
          </p:cNvPr>
          <p:cNvPicPr>
            <a:picLocks noGrp="1" noChangeAspect="1"/>
          </p:cNvPicPr>
          <p:nvPr>
            <p:ph sz="quarter" idx="15"/>
          </p:nvPr>
        </p:nvPicPr>
        <p:blipFill>
          <a:blip r:embed="rId2"/>
          <a:stretch>
            <a:fillRect/>
          </a:stretch>
        </p:blipFill>
        <p:spPr>
          <a:xfrm>
            <a:off x="1207809" y="2250277"/>
            <a:ext cx="4950381" cy="871804"/>
          </a:xfrm>
          <a:prstGeom prst="rect">
            <a:avLst/>
          </a:prstGeom>
        </p:spPr>
      </p:pic>
      <p:sp>
        <p:nvSpPr>
          <p:cNvPr id="26" name="Content Placeholder 25"/>
          <p:cNvSpPr>
            <a:spLocks noGrp="1"/>
          </p:cNvSpPr>
          <p:nvPr>
            <p:ph sz="quarter" idx="16"/>
          </p:nvPr>
        </p:nvSpPr>
        <p:spPr>
          <a:xfrm>
            <a:off x="457201" y="4076701"/>
            <a:ext cx="406400" cy="406399"/>
          </a:xfrm>
        </p:spPr>
        <p:txBody>
          <a:bodyPr/>
          <a:lstStyle/>
          <a:p>
            <a:pPr marL="0" indent="0">
              <a:buNone/>
            </a:pPr>
            <a:r>
              <a:rPr lang="en-US" dirty="0">
                <a:solidFill>
                  <a:schemeClr val="tx2"/>
                </a:solidFill>
              </a:rPr>
              <a:t>B.</a:t>
            </a:r>
            <a:endParaRPr lang="en-IN" dirty="0">
              <a:solidFill>
                <a:schemeClr val="tx2"/>
              </a:solidFill>
            </a:endParaRPr>
          </a:p>
        </p:txBody>
      </p:sp>
      <p:pic>
        <p:nvPicPr>
          <p:cNvPr id="34" name="Content Placeholder 33" descr="C l, single bond, C H 2, single bond, C H 2, single bond, C, single bond, C H 3. The fourth C is double bonded to O above.">
            <a:extLst>
              <a:ext uri="{FF2B5EF4-FFF2-40B4-BE49-F238E27FC236}">
                <a16:creationId xmlns:a16="http://schemas.microsoft.com/office/drawing/2014/main" id="{2DDBAE51-99E5-410E-B11B-BE14AD786B6E}"/>
              </a:ext>
            </a:extLst>
          </p:cNvPr>
          <p:cNvPicPr>
            <a:picLocks noGrp="1" noChangeAspect="1"/>
          </p:cNvPicPr>
          <p:nvPr>
            <p:ph sz="quarter" idx="17"/>
          </p:nvPr>
        </p:nvPicPr>
        <p:blipFill>
          <a:blip r:embed="rId3"/>
          <a:stretch>
            <a:fillRect/>
          </a:stretch>
        </p:blipFill>
        <p:spPr>
          <a:xfrm>
            <a:off x="1207809" y="3594101"/>
            <a:ext cx="3731075" cy="877900"/>
          </a:xfrm>
          <a:prstGeom prst="rect">
            <a:avLst/>
          </a:prstGeom>
        </p:spPr>
      </p:pic>
    </p:spTree>
    <p:extLst>
      <p:ext uri="{BB962C8B-B14F-4D97-AF65-F5344CB8AC3E}">
        <p14:creationId xmlns:p14="http://schemas.microsoft.com/office/powerpoint/2010/main" val="3604881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IN" dirty="0"/>
              <a:t>Solution 2 </a:t>
            </a:r>
            <a:r>
              <a:rPr lang="en-IN" sz="2000" b="0" dirty="0"/>
              <a:t>(1 of 3)</a:t>
            </a:r>
            <a:endParaRPr lang="en-IN" dirty="0"/>
          </a:p>
        </p:txBody>
      </p:sp>
      <p:sp>
        <p:nvSpPr>
          <p:cNvPr id="24" name="Content Placeholder 23"/>
          <p:cNvSpPr>
            <a:spLocks noGrp="1"/>
          </p:cNvSpPr>
          <p:nvPr>
            <p:ph sz="quarter" idx="13"/>
          </p:nvPr>
        </p:nvSpPr>
        <p:spPr>
          <a:xfrm>
            <a:off x="457200" y="1556327"/>
            <a:ext cx="8229600" cy="17202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ketones:</a:t>
            </a:r>
          </a:p>
          <a:p>
            <a:pPr marL="1031875" indent="-1031875">
              <a:buNone/>
            </a:pPr>
            <a:r>
              <a:rPr lang="en-US" b="1" dirty="0"/>
              <a:t>Step 1 Name the longest carbon chain that contains the carbonyl group by replacing the e in the alkane name with one.</a:t>
            </a:r>
            <a:endParaRPr lang="en-IN" b="1" dirty="0"/>
          </a:p>
        </p:txBody>
      </p:sp>
      <p:sp>
        <p:nvSpPr>
          <p:cNvPr id="25" name="Content Placeholder 24"/>
          <p:cNvSpPr>
            <a:spLocks noGrp="1"/>
          </p:cNvSpPr>
          <p:nvPr>
            <p:ph sz="quarter" idx="14"/>
          </p:nvPr>
        </p:nvSpPr>
        <p:spPr>
          <a:xfrm>
            <a:off x="457200" y="3901276"/>
            <a:ext cx="419100" cy="416724"/>
          </a:xfrm>
        </p:spPr>
        <p:txBody>
          <a:bodyPr/>
          <a:lstStyle/>
          <a:p>
            <a:pPr marL="432" indent="0">
              <a:buNone/>
            </a:pPr>
            <a:r>
              <a:rPr lang="en-US" dirty="0">
                <a:solidFill>
                  <a:schemeClr val="tx2"/>
                </a:solidFill>
              </a:rPr>
              <a:t>A.</a:t>
            </a:r>
            <a:endParaRPr lang="en-IN" dirty="0">
              <a:solidFill>
                <a:schemeClr val="tx2"/>
              </a:solidFill>
            </a:endParaRPr>
          </a:p>
        </p:txBody>
      </p:sp>
      <p:pic>
        <p:nvPicPr>
          <p:cNvPr id="34" name="Content Placeholder 33" descr="C H 3, single bond, C H 2, single bond, C H 2, single bond, C H 2, single bond, C, single bond, C H 3. The fifth C is double bonded to O above.">
            <a:extLst>
              <a:ext uri="{FF2B5EF4-FFF2-40B4-BE49-F238E27FC236}">
                <a16:creationId xmlns:a16="http://schemas.microsoft.com/office/drawing/2014/main" id="{4EA53AC4-6AC5-4C34-BF50-035E4AF95AC2}"/>
              </a:ext>
            </a:extLst>
          </p:cNvPr>
          <p:cNvPicPr>
            <a:picLocks noGrp="1" noChangeAspect="1"/>
          </p:cNvPicPr>
          <p:nvPr>
            <p:ph sz="quarter" idx="15"/>
          </p:nvPr>
        </p:nvPicPr>
        <p:blipFill>
          <a:blip r:embed="rId2"/>
          <a:stretch>
            <a:fillRect/>
          </a:stretch>
        </p:blipFill>
        <p:spPr>
          <a:xfrm>
            <a:off x="989914" y="3525451"/>
            <a:ext cx="4500346" cy="792549"/>
          </a:xfrm>
          <a:prstGeom prst="rect">
            <a:avLst/>
          </a:prstGeom>
        </p:spPr>
      </p:pic>
      <p:sp>
        <p:nvSpPr>
          <p:cNvPr id="27" name="Content Placeholder 26"/>
          <p:cNvSpPr>
            <a:spLocks noGrp="1"/>
          </p:cNvSpPr>
          <p:nvPr>
            <p:ph sz="quarter" idx="16"/>
          </p:nvPr>
        </p:nvSpPr>
        <p:spPr>
          <a:xfrm>
            <a:off x="6022975" y="3901277"/>
            <a:ext cx="1685926" cy="416724"/>
          </a:xfrm>
        </p:spPr>
        <p:txBody>
          <a:bodyPr/>
          <a:lstStyle/>
          <a:p>
            <a:pPr marL="432" indent="0">
              <a:buNone/>
            </a:pPr>
            <a:r>
              <a:rPr lang="en-IN" b="1" dirty="0" err="1"/>
              <a:t>hexanone</a:t>
            </a:r>
            <a:endParaRPr lang="en-IN" b="1" dirty="0"/>
          </a:p>
        </p:txBody>
      </p:sp>
      <p:sp>
        <p:nvSpPr>
          <p:cNvPr id="28" name="Content Placeholder 27"/>
          <p:cNvSpPr>
            <a:spLocks noGrp="1"/>
          </p:cNvSpPr>
          <p:nvPr>
            <p:ph sz="quarter" idx="17"/>
          </p:nvPr>
        </p:nvSpPr>
        <p:spPr>
          <a:xfrm>
            <a:off x="457201" y="5030788"/>
            <a:ext cx="419100" cy="446087"/>
          </a:xfrm>
        </p:spPr>
        <p:txBody>
          <a:bodyPr/>
          <a:lstStyle/>
          <a:p>
            <a:pPr marL="0" indent="0">
              <a:buNone/>
            </a:pPr>
            <a:r>
              <a:rPr lang="en-US" dirty="0">
                <a:solidFill>
                  <a:schemeClr val="tx2"/>
                </a:solidFill>
              </a:rPr>
              <a:t>B.</a:t>
            </a:r>
            <a:endParaRPr lang="en-IN" dirty="0">
              <a:solidFill>
                <a:schemeClr val="tx2"/>
              </a:solidFill>
            </a:endParaRPr>
          </a:p>
        </p:txBody>
      </p:sp>
      <p:pic>
        <p:nvPicPr>
          <p:cNvPr id="35" name="Content Placeholder 34" descr="C l, single bond, C H 2, single bond, C H 2, single bond, C, single bond, C H 3. The fourth C is double bonded to O above.">
            <a:extLst>
              <a:ext uri="{FF2B5EF4-FFF2-40B4-BE49-F238E27FC236}">
                <a16:creationId xmlns:a16="http://schemas.microsoft.com/office/drawing/2014/main" id="{2DDBAE51-99E5-410E-B11B-BE14AD786B6E}"/>
              </a:ext>
            </a:extLst>
          </p:cNvPr>
          <p:cNvPicPr>
            <a:picLocks noGrp="1" noChangeAspect="1"/>
          </p:cNvPicPr>
          <p:nvPr>
            <p:ph sz="quarter" idx="18"/>
          </p:nvPr>
        </p:nvPicPr>
        <p:blipFill>
          <a:blip r:embed="rId3"/>
          <a:stretch>
            <a:fillRect/>
          </a:stretch>
        </p:blipFill>
        <p:spPr>
          <a:xfrm>
            <a:off x="989914" y="4729113"/>
            <a:ext cx="3083533" cy="725537"/>
          </a:xfrm>
          <a:prstGeom prst="rect">
            <a:avLst/>
          </a:prstGeom>
        </p:spPr>
      </p:pic>
      <p:sp>
        <p:nvSpPr>
          <p:cNvPr id="30" name="Content Placeholder 29"/>
          <p:cNvSpPr>
            <a:spLocks noGrp="1"/>
          </p:cNvSpPr>
          <p:nvPr>
            <p:ph sz="quarter" idx="19"/>
          </p:nvPr>
        </p:nvSpPr>
        <p:spPr>
          <a:xfrm>
            <a:off x="5490261" y="5030788"/>
            <a:ext cx="1583640" cy="446087"/>
          </a:xfrm>
        </p:spPr>
        <p:txBody>
          <a:bodyPr/>
          <a:lstStyle/>
          <a:p>
            <a:pPr marL="432" indent="0">
              <a:buNone/>
            </a:pPr>
            <a:r>
              <a:rPr lang="en-IN" b="1" dirty="0"/>
              <a:t>butanone</a:t>
            </a:r>
          </a:p>
        </p:txBody>
      </p:sp>
    </p:spTree>
    <p:extLst>
      <p:ext uri="{BB962C8B-B14F-4D97-AF65-F5344CB8AC3E}">
        <p14:creationId xmlns:p14="http://schemas.microsoft.com/office/powerpoint/2010/main" val="3988014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IN" dirty="0"/>
              <a:t>Solution 2 </a:t>
            </a:r>
            <a:r>
              <a:rPr lang="en-IN" sz="2000" b="0" dirty="0"/>
              <a:t>(2 of 3)</a:t>
            </a:r>
            <a:endParaRPr lang="en-IN" dirty="0"/>
          </a:p>
        </p:txBody>
      </p:sp>
      <p:sp>
        <p:nvSpPr>
          <p:cNvPr id="24" name="Content Placeholder 23"/>
          <p:cNvSpPr>
            <a:spLocks noGrp="1"/>
          </p:cNvSpPr>
          <p:nvPr>
            <p:ph sz="quarter" idx="13"/>
          </p:nvPr>
        </p:nvSpPr>
        <p:spPr>
          <a:xfrm>
            <a:off x="457200" y="1556327"/>
            <a:ext cx="8229600" cy="17202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ketones:</a:t>
            </a:r>
          </a:p>
          <a:p>
            <a:pPr marL="1031875" indent="-1031875">
              <a:buNone/>
            </a:pPr>
            <a:r>
              <a:rPr lang="en-US" b="1" dirty="0"/>
              <a:t>Step 2 Number the carbon chain starting from the end nearer to the carbonyl group and indicate its location.</a:t>
            </a:r>
          </a:p>
        </p:txBody>
      </p:sp>
      <p:sp>
        <p:nvSpPr>
          <p:cNvPr id="25" name="Content Placeholder 24"/>
          <p:cNvSpPr>
            <a:spLocks noGrp="1"/>
          </p:cNvSpPr>
          <p:nvPr>
            <p:ph sz="quarter" idx="14"/>
          </p:nvPr>
        </p:nvSpPr>
        <p:spPr>
          <a:xfrm>
            <a:off x="457200" y="3901276"/>
            <a:ext cx="419100" cy="416724"/>
          </a:xfrm>
        </p:spPr>
        <p:txBody>
          <a:bodyPr/>
          <a:lstStyle/>
          <a:p>
            <a:pPr marL="432" indent="0">
              <a:buNone/>
            </a:pPr>
            <a:r>
              <a:rPr lang="en-US" dirty="0">
                <a:solidFill>
                  <a:schemeClr val="tx2"/>
                </a:solidFill>
              </a:rPr>
              <a:t>A.</a:t>
            </a:r>
            <a:endParaRPr lang="en-IN" dirty="0">
              <a:solidFill>
                <a:schemeClr val="tx2"/>
              </a:solidFill>
            </a:endParaRPr>
          </a:p>
        </p:txBody>
      </p:sp>
      <p:pic>
        <p:nvPicPr>
          <p:cNvPr id="34" name="Content Placeholder 33" descr="C H 3, single bond, C H 2, single bond, C H 2, single bond, C H 2, single bond, C, single bond, C H 3. The fifth C is double bonded to O above.">
            <a:extLst>
              <a:ext uri="{FF2B5EF4-FFF2-40B4-BE49-F238E27FC236}">
                <a16:creationId xmlns:a16="http://schemas.microsoft.com/office/drawing/2014/main" id="{4EA53AC4-6AC5-4C34-BF50-035E4AF95AC2}"/>
              </a:ext>
            </a:extLst>
          </p:cNvPr>
          <p:cNvPicPr>
            <a:picLocks noGrp="1" noChangeAspect="1"/>
          </p:cNvPicPr>
          <p:nvPr>
            <p:ph sz="quarter" idx="15"/>
          </p:nvPr>
        </p:nvPicPr>
        <p:blipFill>
          <a:blip r:embed="rId2"/>
          <a:stretch>
            <a:fillRect/>
          </a:stretch>
        </p:blipFill>
        <p:spPr>
          <a:xfrm>
            <a:off x="989914" y="3525451"/>
            <a:ext cx="4500346" cy="792549"/>
          </a:xfrm>
          <a:prstGeom prst="rect">
            <a:avLst/>
          </a:prstGeom>
        </p:spPr>
      </p:pic>
      <p:sp>
        <p:nvSpPr>
          <p:cNvPr id="27" name="Content Placeholder 26"/>
          <p:cNvSpPr>
            <a:spLocks noGrp="1"/>
          </p:cNvSpPr>
          <p:nvPr>
            <p:ph sz="quarter" idx="16"/>
          </p:nvPr>
        </p:nvSpPr>
        <p:spPr>
          <a:xfrm>
            <a:off x="6022974" y="3901277"/>
            <a:ext cx="1965325" cy="416724"/>
          </a:xfrm>
        </p:spPr>
        <p:txBody>
          <a:bodyPr/>
          <a:lstStyle/>
          <a:p>
            <a:pPr marL="432" indent="0">
              <a:buNone/>
            </a:pPr>
            <a:r>
              <a:rPr lang="en-IN" b="1" dirty="0"/>
              <a:t>2-hexanone</a:t>
            </a:r>
          </a:p>
        </p:txBody>
      </p:sp>
      <p:sp>
        <p:nvSpPr>
          <p:cNvPr id="28" name="Content Placeholder 27"/>
          <p:cNvSpPr>
            <a:spLocks noGrp="1"/>
          </p:cNvSpPr>
          <p:nvPr>
            <p:ph sz="quarter" idx="17"/>
          </p:nvPr>
        </p:nvSpPr>
        <p:spPr>
          <a:xfrm>
            <a:off x="457201" y="5030788"/>
            <a:ext cx="419100" cy="446087"/>
          </a:xfrm>
        </p:spPr>
        <p:txBody>
          <a:bodyPr/>
          <a:lstStyle/>
          <a:p>
            <a:pPr marL="0" indent="0">
              <a:buNone/>
            </a:pPr>
            <a:r>
              <a:rPr lang="en-US" dirty="0">
                <a:solidFill>
                  <a:schemeClr val="tx2"/>
                </a:solidFill>
              </a:rPr>
              <a:t>B.</a:t>
            </a:r>
            <a:endParaRPr lang="en-IN" dirty="0">
              <a:solidFill>
                <a:schemeClr val="tx2"/>
              </a:solidFill>
            </a:endParaRPr>
          </a:p>
        </p:txBody>
      </p:sp>
      <p:pic>
        <p:nvPicPr>
          <p:cNvPr id="35" name="Content Placeholder 34" descr="C l, single bond, C H 2, single bond, C H 2, single bond, C, single bond, C H 3. The fourth C is double bonded to O above.">
            <a:extLst>
              <a:ext uri="{FF2B5EF4-FFF2-40B4-BE49-F238E27FC236}">
                <a16:creationId xmlns:a16="http://schemas.microsoft.com/office/drawing/2014/main" id="{2DDBAE51-99E5-410E-B11B-BE14AD786B6E}"/>
              </a:ext>
            </a:extLst>
          </p:cNvPr>
          <p:cNvPicPr>
            <a:picLocks noGrp="1" noChangeAspect="1"/>
          </p:cNvPicPr>
          <p:nvPr>
            <p:ph sz="quarter" idx="18"/>
          </p:nvPr>
        </p:nvPicPr>
        <p:blipFill>
          <a:blip r:embed="rId3"/>
          <a:stretch>
            <a:fillRect/>
          </a:stretch>
        </p:blipFill>
        <p:spPr>
          <a:xfrm>
            <a:off x="989914" y="4729113"/>
            <a:ext cx="3083533" cy="725537"/>
          </a:xfrm>
          <a:prstGeom prst="rect">
            <a:avLst/>
          </a:prstGeom>
        </p:spPr>
      </p:pic>
      <p:sp>
        <p:nvSpPr>
          <p:cNvPr id="30" name="Content Placeholder 29"/>
          <p:cNvSpPr>
            <a:spLocks noGrp="1"/>
          </p:cNvSpPr>
          <p:nvPr>
            <p:ph sz="quarter" idx="19"/>
          </p:nvPr>
        </p:nvSpPr>
        <p:spPr>
          <a:xfrm>
            <a:off x="5490260" y="5030788"/>
            <a:ext cx="1913839" cy="446087"/>
          </a:xfrm>
        </p:spPr>
        <p:txBody>
          <a:bodyPr/>
          <a:lstStyle/>
          <a:p>
            <a:pPr marL="432" indent="0">
              <a:buNone/>
            </a:pPr>
            <a:r>
              <a:rPr lang="en-IN" b="1" dirty="0"/>
              <a:t>2-butanone</a:t>
            </a:r>
          </a:p>
        </p:txBody>
      </p:sp>
    </p:spTree>
    <p:extLst>
      <p:ext uri="{BB962C8B-B14F-4D97-AF65-F5344CB8AC3E}">
        <p14:creationId xmlns:p14="http://schemas.microsoft.com/office/powerpoint/2010/main" val="777287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IN" dirty="0"/>
              <a:t>Solution 2 </a:t>
            </a:r>
            <a:r>
              <a:rPr lang="en-IN" sz="2000" b="0" dirty="0"/>
              <a:t>(3 of 3)</a:t>
            </a:r>
            <a:endParaRPr lang="en-IN" dirty="0"/>
          </a:p>
        </p:txBody>
      </p:sp>
      <p:sp>
        <p:nvSpPr>
          <p:cNvPr id="24" name="Content Placeholder 23"/>
          <p:cNvSpPr>
            <a:spLocks noGrp="1"/>
          </p:cNvSpPr>
          <p:nvPr>
            <p:ph sz="quarter" idx="13"/>
          </p:nvPr>
        </p:nvSpPr>
        <p:spPr>
          <a:xfrm>
            <a:off x="457200" y="1556327"/>
            <a:ext cx="8229600" cy="1415473"/>
          </a:xfrm>
        </p:spPr>
        <p:txBody>
          <a:bodyPr/>
          <a:lstStyle/>
          <a:p>
            <a:pPr marL="432" indent="0">
              <a:buNone/>
            </a:pPr>
            <a:r>
              <a:rPr lang="en-US" dirty="0"/>
              <a:t>Give the I</a:t>
            </a:r>
            <a:r>
              <a:rPr lang="en-US" sz="100" dirty="0"/>
              <a:t> </a:t>
            </a:r>
            <a:r>
              <a:rPr lang="en-US" dirty="0"/>
              <a:t>U</a:t>
            </a:r>
            <a:r>
              <a:rPr lang="en-US" sz="100" dirty="0"/>
              <a:t> </a:t>
            </a:r>
            <a:r>
              <a:rPr lang="en-US" dirty="0"/>
              <a:t>P</a:t>
            </a:r>
            <a:r>
              <a:rPr lang="en-US" sz="100" dirty="0"/>
              <a:t> </a:t>
            </a:r>
            <a:r>
              <a:rPr lang="en-US" dirty="0"/>
              <a:t>A</a:t>
            </a:r>
            <a:r>
              <a:rPr lang="en-US" sz="100" dirty="0"/>
              <a:t> </a:t>
            </a:r>
            <a:r>
              <a:rPr lang="en-US" dirty="0"/>
              <a:t>C name for the following ketones:</a:t>
            </a:r>
          </a:p>
          <a:p>
            <a:pPr marL="1031875" indent="-1031875">
              <a:buNone/>
            </a:pPr>
            <a:r>
              <a:rPr lang="en-US" b="1" dirty="0"/>
              <a:t>Step 3 Name and number any substituents on the carbon chain.</a:t>
            </a:r>
          </a:p>
        </p:txBody>
      </p:sp>
      <p:sp>
        <p:nvSpPr>
          <p:cNvPr id="25" name="Content Placeholder 24"/>
          <p:cNvSpPr>
            <a:spLocks noGrp="1"/>
          </p:cNvSpPr>
          <p:nvPr>
            <p:ph sz="quarter" idx="14"/>
          </p:nvPr>
        </p:nvSpPr>
        <p:spPr>
          <a:xfrm>
            <a:off x="457200" y="3901276"/>
            <a:ext cx="419100" cy="416724"/>
          </a:xfrm>
        </p:spPr>
        <p:txBody>
          <a:bodyPr/>
          <a:lstStyle/>
          <a:p>
            <a:pPr marL="432" indent="0">
              <a:buNone/>
            </a:pPr>
            <a:r>
              <a:rPr lang="en-US" dirty="0">
                <a:solidFill>
                  <a:schemeClr val="tx2"/>
                </a:solidFill>
              </a:rPr>
              <a:t>A.</a:t>
            </a:r>
            <a:endParaRPr lang="en-IN" dirty="0">
              <a:solidFill>
                <a:schemeClr val="tx2"/>
              </a:solidFill>
            </a:endParaRPr>
          </a:p>
        </p:txBody>
      </p:sp>
      <p:pic>
        <p:nvPicPr>
          <p:cNvPr id="34" name="Content Placeholder 33" descr="C H 3, single bond, C H 2, single bond, C H 2, single bond, C H 2, single bond, C, single bond, C H 3. The fifth C is double bonded to O above.">
            <a:extLst>
              <a:ext uri="{FF2B5EF4-FFF2-40B4-BE49-F238E27FC236}">
                <a16:creationId xmlns:a16="http://schemas.microsoft.com/office/drawing/2014/main" id="{4EA53AC4-6AC5-4C34-BF50-035E4AF95AC2}"/>
              </a:ext>
            </a:extLst>
          </p:cNvPr>
          <p:cNvPicPr>
            <a:picLocks noGrp="1" noChangeAspect="1"/>
          </p:cNvPicPr>
          <p:nvPr>
            <p:ph sz="quarter" idx="15"/>
          </p:nvPr>
        </p:nvPicPr>
        <p:blipFill>
          <a:blip r:embed="rId2"/>
          <a:stretch>
            <a:fillRect/>
          </a:stretch>
        </p:blipFill>
        <p:spPr>
          <a:xfrm>
            <a:off x="989914" y="3525451"/>
            <a:ext cx="4500346" cy="792549"/>
          </a:xfrm>
          <a:prstGeom prst="rect">
            <a:avLst/>
          </a:prstGeom>
        </p:spPr>
      </p:pic>
      <p:sp>
        <p:nvSpPr>
          <p:cNvPr id="27" name="Content Placeholder 26"/>
          <p:cNvSpPr>
            <a:spLocks noGrp="1"/>
          </p:cNvSpPr>
          <p:nvPr>
            <p:ph sz="quarter" idx="16"/>
          </p:nvPr>
        </p:nvSpPr>
        <p:spPr>
          <a:xfrm>
            <a:off x="6022974" y="3901277"/>
            <a:ext cx="1965325" cy="416724"/>
          </a:xfrm>
        </p:spPr>
        <p:txBody>
          <a:bodyPr/>
          <a:lstStyle/>
          <a:p>
            <a:pPr marL="432" indent="0">
              <a:buNone/>
            </a:pPr>
            <a:r>
              <a:rPr lang="en-IN" b="1" dirty="0"/>
              <a:t>2-hexanone</a:t>
            </a:r>
          </a:p>
        </p:txBody>
      </p:sp>
      <p:sp>
        <p:nvSpPr>
          <p:cNvPr id="28" name="Content Placeholder 27"/>
          <p:cNvSpPr>
            <a:spLocks noGrp="1"/>
          </p:cNvSpPr>
          <p:nvPr>
            <p:ph sz="quarter" idx="17"/>
          </p:nvPr>
        </p:nvSpPr>
        <p:spPr>
          <a:xfrm>
            <a:off x="457201" y="5030788"/>
            <a:ext cx="419100" cy="446087"/>
          </a:xfrm>
        </p:spPr>
        <p:txBody>
          <a:bodyPr/>
          <a:lstStyle/>
          <a:p>
            <a:pPr marL="0" indent="0">
              <a:buNone/>
            </a:pPr>
            <a:r>
              <a:rPr lang="en-US" dirty="0">
                <a:solidFill>
                  <a:schemeClr val="tx2"/>
                </a:solidFill>
              </a:rPr>
              <a:t>B.</a:t>
            </a:r>
            <a:endParaRPr lang="en-IN" dirty="0">
              <a:solidFill>
                <a:schemeClr val="tx2"/>
              </a:solidFill>
            </a:endParaRPr>
          </a:p>
        </p:txBody>
      </p:sp>
      <p:pic>
        <p:nvPicPr>
          <p:cNvPr id="35" name="Content Placeholder 34" descr="C l, single bond, C H 2, single bond, C H 2, single bond, C, single bond, C H 3. The fourth C is double bonded to O above.">
            <a:extLst>
              <a:ext uri="{FF2B5EF4-FFF2-40B4-BE49-F238E27FC236}">
                <a16:creationId xmlns:a16="http://schemas.microsoft.com/office/drawing/2014/main" id="{2DDBAE51-99E5-410E-B11B-BE14AD786B6E}"/>
              </a:ext>
            </a:extLst>
          </p:cNvPr>
          <p:cNvPicPr>
            <a:picLocks noGrp="1" noChangeAspect="1"/>
          </p:cNvPicPr>
          <p:nvPr>
            <p:ph sz="quarter" idx="18"/>
          </p:nvPr>
        </p:nvPicPr>
        <p:blipFill>
          <a:blip r:embed="rId3"/>
          <a:stretch>
            <a:fillRect/>
          </a:stretch>
        </p:blipFill>
        <p:spPr>
          <a:xfrm>
            <a:off x="989914" y="4729113"/>
            <a:ext cx="3083533" cy="725537"/>
          </a:xfrm>
          <a:prstGeom prst="rect">
            <a:avLst/>
          </a:prstGeom>
        </p:spPr>
      </p:pic>
      <p:sp>
        <p:nvSpPr>
          <p:cNvPr id="30" name="Content Placeholder 29"/>
          <p:cNvSpPr>
            <a:spLocks noGrp="1"/>
          </p:cNvSpPr>
          <p:nvPr>
            <p:ph sz="quarter" idx="19"/>
          </p:nvPr>
        </p:nvSpPr>
        <p:spPr>
          <a:xfrm>
            <a:off x="5490260" y="5030788"/>
            <a:ext cx="3196540" cy="446087"/>
          </a:xfrm>
        </p:spPr>
        <p:txBody>
          <a:bodyPr/>
          <a:lstStyle/>
          <a:p>
            <a:pPr marL="432" indent="0">
              <a:buNone/>
            </a:pPr>
            <a:r>
              <a:rPr lang="en-IN" b="1" dirty="0"/>
              <a:t>4-chloro-2-butanone</a:t>
            </a:r>
          </a:p>
        </p:txBody>
      </p:sp>
    </p:spTree>
    <p:extLst>
      <p:ext uri="{BB962C8B-B14F-4D97-AF65-F5344CB8AC3E}">
        <p14:creationId xmlns:p14="http://schemas.microsoft.com/office/powerpoint/2010/main" val="2590662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400" dirty="0"/>
              <a:t>12.4 Reactions of Alcohols, Thiols, Aldehydes, and Ketones</a:t>
            </a:r>
            <a:endParaRPr lang="en-IN" sz="3400" dirty="0"/>
          </a:p>
        </p:txBody>
      </p:sp>
      <p:sp>
        <p:nvSpPr>
          <p:cNvPr id="6" name="Content Placeholder 5"/>
          <p:cNvSpPr>
            <a:spLocks noGrp="1"/>
          </p:cNvSpPr>
          <p:nvPr>
            <p:ph sz="quarter" idx="13"/>
          </p:nvPr>
        </p:nvSpPr>
        <p:spPr>
          <a:xfrm>
            <a:off x="457200" y="1556327"/>
            <a:ext cx="4483100" cy="1186873"/>
          </a:xfrm>
        </p:spPr>
        <p:txBody>
          <a:bodyPr/>
          <a:lstStyle/>
          <a:p>
            <a:pPr marL="432" indent="0" algn="just">
              <a:buNone/>
            </a:pPr>
            <a:r>
              <a:rPr lang="en-US" dirty="0"/>
              <a:t>A flaming dessert is prepared using heat from the combustion of an alcohol:</a:t>
            </a:r>
          </a:p>
        </p:txBody>
      </p:sp>
      <p:pic>
        <p:nvPicPr>
          <p:cNvPr id="16" name="Content Placeholder 15" descr="A pan contains a flaming dessert.">
            <a:extLst>
              <a:ext uri="{FF2B5EF4-FFF2-40B4-BE49-F238E27FC236}">
                <a16:creationId xmlns:a16="http://schemas.microsoft.com/office/drawing/2014/main" id="{7E945592-2CA4-4271-BA7A-D849E4D18D5D}"/>
              </a:ext>
            </a:extLst>
          </p:cNvPr>
          <p:cNvPicPr>
            <a:picLocks noGrp="1" noChangeAspect="1"/>
          </p:cNvPicPr>
          <p:nvPr>
            <p:ph sz="quarter" idx="14"/>
          </p:nvPr>
        </p:nvPicPr>
        <p:blipFill>
          <a:blip r:embed="rId3"/>
          <a:stretch>
            <a:fillRect/>
          </a:stretch>
        </p:blipFill>
        <p:spPr>
          <a:xfrm>
            <a:off x="6095775" y="1562141"/>
            <a:ext cx="2591025" cy="1987468"/>
          </a:xfrm>
          <a:prstGeom prst="rect">
            <a:avLst/>
          </a:prstGeom>
        </p:spPr>
      </p:pic>
      <p:graphicFrame>
        <p:nvGraphicFramePr>
          <p:cNvPr id="17" name="Object 16" descr="C H3 single bond C H2 single bond O H, gas, + 3O 2, gas, reacts in the presence of heat to yield 2C O2, gas, + 3H2O, gas, + energy.">
            <a:extLst>
              <a:ext uri="{FF2B5EF4-FFF2-40B4-BE49-F238E27FC236}">
                <a16:creationId xmlns:a16="http://schemas.microsoft.com/office/drawing/2014/main" id="{82EF7560-3430-4F9F-9C93-2A0AED900DE3}"/>
              </a:ext>
            </a:extLst>
          </p:cNvPr>
          <p:cNvGraphicFramePr>
            <a:graphicFrameLocks noChangeAspect="1"/>
          </p:cNvGraphicFramePr>
          <p:nvPr>
            <p:extLst/>
          </p:nvPr>
        </p:nvGraphicFramePr>
        <p:xfrm>
          <a:off x="536046" y="4041291"/>
          <a:ext cx="8070273" cy="404091"/>
        </p:xfrm>
        <a:graphic>
          <a:graphicData uri="http://schemas.openxmlformats.org/presentationml/2006/ole">
            <mc:AlternateContent xmlns:mc="http://schemas.openxmlformats.org/markup-compatibility/2006">
              <mc:Choice xmlns:v="urn:schemas-microsoft-com:vml" Requires="v">
                <p:oleObj spid="_x0000_s24579" name="Equation" r:id="rId4" imgW="8877240" imgH="444240" progId="Equation.DSMT4">
                  <p:embed/>
                </p:oleObj>
              </mc:Choice>
              <mc:Fallback>
                <p:oleObj name="Equation" r:id="rId4" imgW="8877240" imgH="444240" progId="Equation.DSMT4">
                  <p:embed/>
                  <p:pic>
                    <p:nvPicPr>
                      <p:cNvPr id="17" name="Object 16" descr="C H3 single bond C H2 single bond O H, gas, + 3O 2, gas, reacts in the presence of heat to yield 2C O2, gas, + 3H2O, gas, + energy.">
                        <a:extLst>
                          <a:ext uri="{FF2B5EF4-FFF2-40B4-BE49-F238E27FC236}">
                            <a16:creationId xmlns:a16="http://schemas.microsoft.com/office/drawing/2014/main" id="{82EF7560-3430-4F9F-9C93-2A0AED900DE3}"/>
                          </a:ext>
                        </a:extLst>
                      </p:cNvPr>
                      <p:cNvPicPr/>
                      <p:nvPr/>
                    </p:nvPicPr>
                    <p:blipFill>
                      <a:blip r:embed="rId5"/>
                      <a:stretch>
                        <a:fillRect/>
                      </a:stretch>
                    </p:blipFill>
                    <p:spPr>
                      <a:xfrm>
                        <a:off x="536046" y="4041291"/>
                        <a:ext cx="8070273" cy="404091"/>
                      </a:xfrm>
                      <a:prstGeom prst="rect">
                        <a:avLst/>
                      </a:prstGeom>
                    </p:spPr>
                  </p:pic>
                </p:oleObj>
              </mc:Fallback>
            </mc:AlternateContent>
          </a:graphicData>
        </a:graphic>
      </p:graphicFrame>
      <p:sp>
        <p:nvSpPr>
          <p:cNvPr id="8" name="Content Placeholder 7"/>
          <p:cNvSpPr>
            <a:spLocks noGrp="1"/>
          </p:cNvSpPr>
          <p:nvPr>
            <p:ph sz="quarter" idx="15"/>
          </p:nvPr>
        </p:nvSpPr>
        <p:spPr>
          <a:xfrm>
            <a:off x="457200" y="4749799"/>
            <a:ext cx="8232775" cy="1528451"/>
          </a:xfrm>
        </p:spPr>
        <p:txBody>
          <a:bodyPr/>
          <a:lstStyle/>
          <a:p>
            <a:pPr marL="432" indent="0" algn="just">
              <a:buNone/>
            </a:pPr>
            <a:r>
              <a:rPr lang="en-US" b="1" dirty="0"/>
              <a:t>Learning Goal </a:t>
            </a:r>
            <a:r>
              <a:rPr lang="en-US" dirty="0"/>
              <a:t>Write balanced chemical equations for the combustion, dehydration, and oxidation of alcohols. Write balanced chemical equations for the reduction of aldehydes and ketones.</a:t>
            </a:r>
          </a:p>
        </p:txBody>
      </p:sp>
    </p:spTree>
    <p:extLst>
      <p:ext uri="{BB962C8B-B14F-4D97-AF65-F5344CB8AC3E}">
        <p14:creationId xmlns:p14="http://schemas.microsoft.com/office/powerpoint/2010/main" val="3895710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Dehydration of Alcohols</a:t>
            </a:r>
          </a:p>
        </p:txBody>
      </p:sp>
      <p:pic>
        <p:nvPicPr>
          <p:cNvPr id="13" name="Content Placeholder 12" descr="Core chemistry skill, writing equations for the dehydration of alcohols."/>
          <p:cNvPicPr>
            <a:picLocks noGrp="1" noChangeAspect="1"/>
          </p:cNvPicPr>
          <p:nvPr>
            <p:ph sz="quarter" idx="13"/>
          </p:nvPr>
        </p:nvPicPr>
        <p:blipFill>
          <a:blip r:embed="rId4"/>
          <a:stretch>
            <a:fillRect/>
          </a:stretch>
        </p:blipFill>
        <p:spPr>
          <a:xfrm>
            <a:off x="457200" y="1557338"/>
            <a:ext cx="3145809" cy="1018120"/>
          </a:xfrm>
          <a:prstGeom prst="rect">
            <a:avLst/>
          </a:prstGeom>
        </p:spPr>
      </p:pic>
      <p:sp>
        <p:nvSpPr>
          <p:cNvPr id="4" name="Content Placeholder 3"/>
          <p:cNvSpPr>
            <a:spLocks noGrp="1"/>
          </p:cNvSpPr>
          <p:nvPr>
            <p:ph sz="quarter" idx="14"/>
          </p:nvPr>
        </p:nvSpPr>
        <p:spPr>
          <a:xfrm>
            <a:off x="457200" y="2705101"/>
            <a:ext cx="8229600" cy="1003300"/>
          </a:xfrm>
        </p:spPr>
        <p:txBody>
          <a:bodyPr/>
          <a:lstStyle/>
          <a:p>
            <a:pPr marL="432" indent="0" algn="just">
              <a:buNone/>
            </a:pPr>
            <a:r>
              <a:rPr lang="en-US" dirty="0"/>
              <a:t>Alcohols undergo</a:t>
            </a:r>
          </a:p>
          <a:p>
            <a:pPr algn="just"/>
            <a:r>
              <a:rPr lang="en-US" b="1" dirty="0"/>
              <a:t>dehydration</a:t>
            </a:r>
            <a:r>
              <a:rPr lang="en-US" dirty="0"/>
              <a:t> when heated with an acid catalyst</a:t>
            </a:r>
            <a:endParaRPr lang="en-IN" dirty="0"/>
          </a:p>
        </p:txBody>
      </p:sp>
      <p:sp>
        <p:nvSpPr>
          <p:cNvPr id="5" name="Content Placeholder 4"/>
          <p:cNvSpPr>
            <a:spLocks noGrp="1"/>
          </p:cNvSpPr>
          <p:nvPr>
            <p:ph sz="quarter" idx="15"/>
          </p:nvPr>
        </p:nvSpPr>
        <p:spPr>
          <a:xfrm>
            <a:off x="457201" y="3799944"/>
            <a:ext cx="1828800" cy="441855"/>
          </a:xfrm>
        </p:spPr>
        <p:txBody>
          <a:bodyPr/>
          <a:lstStyle/>
          <a:p>
            <a:pPr algn="just"/>
            <a:r>
              <a:rPr lang="en-IN" dirty="0"/>
              <a:t>the loss of</a:t>
            </a:r>
          </a:p>
        </p:txBody>
      </p:sp>
      <p:graphicFrame>
        <p:nvGraphicFramePr>
          <p:cNvPr id="14" name="Object 13" descr="Single bond H and single bond O H">
            <a:extLst>
              <a:ext uri="{FF2B5EF4-FFF2-40B4-BE49-F238E27FC236}">
                <a16:creationId xmlns:a16="http://schemas.microsoft.com/office/drawing/2014/main" id="{AA7A3728-8B76-48A2-AE0D-8D429CB94A67}"/>
              </a:ext>
            </a:extLst>
          </p:cNvPr>
          <p:cNvGraphicFramePr>
            <a:graphicFrameLocks noChangeAspect="1"/>
          </p:cNvGraphicFramePr>
          <p:nvPr>
            <p:extLst/>
          </p:nvPr>
        </p:nvGraphicFramePr>
        <p:xfrm>
          <a:off x="2370443" y="3836721"/>
          <a:ext cx="2184400" cy="292100"/>
        </p:xfrm>
        <a:graphic>
          <a:graphicData uri="http://schemas.openxmlformats.org/presentationml/2006/ole">
            <mc:AlternateContent xmlns:mc="http://schemas.openxmlformats.org/markup-compatibility/2006">
              <mc:Choice xmlns:v="urn:schemas-microsoft-com:vml" Requires="v">
                <p:oleObj spid="_x0000_s25603" name="Equation" r:id="rId5" imgW="2184120" imgH="291960" progId="Equation.DSMT4">
                  <p:embed/>
                </p:oleObj>
              </mc:Choice>
              <mc:Fallback>
                <p:oleObj name="Equation" r:id="rId5" imgW="2184120" imgH="291960" progId="Equation.DSMT4">
                  <p:embed/>
                  <p:pic>
                    <p:nvPicPr>
                      <p:cNvPr id="14" name="Object 13" descr="Single bond H and single bond O H">
                        <a:extLst>
                          <a:ext uri="{FF2B5EF4-FFF2-40B4-BE49-F238E27FC236}">
                            <a16:creationId xmlns:a16="http://schemas.microsoft.com/office/drawing/2014/main" id="{AA7A3728-8B76-48A2-AE0D-8D429CB94A67}"/>
                          </a:ext>
                        </a:extLst>
                      </p:cNvPr>
                      <p:cNvPicPr/>
                      <p:nvPr/>
                    </p:nvPicPr>
                    <p:blipFill>
                      <a:blip r:embed="rId6"/>
                      <a:stretch>
                        <a:fillRect/>
                      </a:stretch>
                    </p:blipFill>
                    <p:spPr>
                      <a:xfrm>
                        <a:off x="2370443" y="3836721"/>
                        <a:ext cx="2184400" cy="292100"/>
                      </a:xfrm>
                      <a:prstGeom prst="rect">
                        <a:avLst/>
                      </a:prstGeom>
                    </p:spPr>
                  </p:pic>
                </p:oleObj>
              </mc:Fallback>
            </mc:AlternateContent>
          </a:graphicData>
        </a:graphic>
      </p:graphicFrame>
      <p:sp>
        <p:nvSpPr>
          <p:cNvPr id="6" name="Content Placeholder 5"/>
          <p:cNvSpPr>
            <a:spLocks noGrp="1"/>
          </p:cNvSpPr>
          <p:nvPr>
            <p:ph sz="quarter" idx="16"/>
          </p:nvPr>
        </p:nvSpPr>
        <p:spPr>
          <a:xfrm>
            <a:off x="4639284" y="3799944"/>
            <a:ext cx="4085615" cy="441855"/>
          </a:xfrm>
        </p:spPr>
        <p:txBody>
          <a:bodyPr/>
          <a:lstStyle/>
          <a:p>
            <a:pPr marL="432" indent="0" algn="just">
              <a:buNone/>
            </a:pPr>
            <a:r>
              <a:rPr lang="en-US" dirty="0"/>
              <a:t>from </a:t>
            </a:r>
            <a:r>
              <a:rPr lang="en-US" b="1" dirty="0"/>
              <a:t>adjacent</a:t>
            </a:r>
            <a:r>
              <a:rPr lang="en-US" dirty="0"/>
              <a:t> carbon atoms,</a:t>
            </a:r>
            <a:endParaRPr lang="en-IN" dirty="0"/>
          </a:p>
        </p:txBody>
      </p:sp>
      <p:sp>
        <p:nvSpPr>
          <p:cNvPr id="7" name="Content Placeholder 6"/>
          <p:cNvSpPr>
            <a:spLocks noGrp="1"/>
          </p:cNvSpPr>
          <p:nvPr>
            <p:ph sz="quarter" idx="17"/>
          </p:nvPr>
        </p:nvSpPr>
        <p:spPr>
          <a:xfrm>
            <a:off x="457201" y="4305299"/>
            <a:ext cx="4622800" cy="406401"/>
          </a:xfrm>
        </p:spPr>
        <p:txBody>
          <a:bodyPr/>
          <a:lstStyle/>
          <a:p>
            <a:pPr marL="255600" indent="0" algn="just">
              <a:buNone/>
            </a:pPr>
            <a:r>
              <a:rPr lang="en-US" dirty="0"/>
              <a:t>producing an alkene and water</a:t>
            </a:r>
            <a:endParaRPr lang="en-IN" dirty="0"/>
          </a:p>
        </p:txBody>
      </p:sp>
      <p:pic>
        <p:nvPicPr>
          <p:cNvPr id="15" name="Content Placeholder 14" descr="Alcohol yields alkene plus H 2 O in the presence of H plus and heat. For long description in Notes pane, press F6."/>
          <p:cNvPicPr>
            <a:picLocks noGrp="1" noChangeAspect="1"/>
          </p:cNvPicPr>
          <p:nvPr>
            <p:ph sz="quarter" idx="18"/>
          </p:nvPr>
        </p:nvPicPr>
        <p:blipFill>
          <a:blip r:embed="rId7"/>
          <a:stretch>
            <a:fillRect/>
          </a:stretch>
        </p:blipFill>
        <p:spPr>
          <a:xfrm>
            <a:off x="2329120" y="4884888"/>
            <a:ext cx="4488935" cy="1389855"/>
          </a:xfrm>
          <a:prstGeom prst="rect">
            <a:avLst/>
          </a:prstGeom>
        </p:spPr>
      </p:pic>
    </p:spTree>
    <p:extLst>
      <p:ext uri="{BB962C8B-B14F-4D97-AF65-F5344CB8AC3E}">
        <p14:creationId xmlns:p14="http://schemas.microsoft.com/office/powerpoint/2010/main" val="3344727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D56C-0AAB-47EF-A762-A7E88D813888}"/>
              </a:ext>
            </a:extLst>
          </p:cNvPr>
          <p:cNvSpPr>
            <a:spLocks noGrp="1"/>
          </p:cNvSpPr>
          <p:nvPr>
            <p:ph type="title"/>
          </p:nvPr>
        </p:nvSpPr>
        <p:spPr/>
        <p:txBody>
          <a:bodyPr/>
          <a:lstStyle/>
          <a:p>
            <a:r>
              <a:rPr lang="en-IN" dirty="0"/>
              <a:t>Oxidation and Reduction</a:t>
            </a:r>
          </a:p>
        </p:txBody>
      </p:sp>
      <p:sp>
        <p:nvSpPr>
          <p:cNvPr id="3" name="Content Placeholder 2">
            <a:extLst>
              <a:ext uri="{FF2B5EF4-FFF2-40B4-BE49-F238E27FC236}">
                <a16:creationId xmlns:a16="http://schemas.microsoft.com/office/drawing/2014/main" id="{D8EB8C74-6C18-47E4-AE5C-3B620E822004}"/>
              </a:ext>
            </a:extLst>
          </p:cNvPr>
          <p:cNvSpPr>
            <a:spLocks noGrp="1"/>
          </p:cNvSpPr>
          <p:nvPr>
            <p:ph sz="quarter" idx="13"/>
          </p:nvPr>
        </p:nvSpPr>
        <p:spPr/>
        <p:txBody>
          <a:bodyPr/>
          <a:lstStyle/>
          <a:p>
            <a:pPr marL="432" indent="0">
              <a:buNone/>
            </a:pPr>
            <a:r>
              <a:rPr lang="en-US" dirty="0"/>
              <a:t>In organic chemistry,</a:t>
            </a:r>
          </a:p>
          <a:p>
            <a:r>
              <a:rPr lang="en-US" b="1" dirty="0"/>
              <a:t>oxidation</a:t>
            </a:r>
            <a:r>
              <a:rPr lang="en-US" dirty="0"/>
              <a:t> reactions increase the number of carbon–oxygen bonds by the addition of oxygen or a loss of hydrogen atoms</a:t>
            </a:r>
          </a:p>
          <a:p>
            <a:r>
              <a:rPr lang="en-US" b="1" dirty="0"/>
              <a:t>reduction</a:t>
            </a:r>
            <a:r>
              <a:rPr lang="en-US" dirty="0"/>
              <a:t> reactions reduce the number of bonds between carbon and oxygen atoms</a:t>
            </a:r>
            <a:endParaRPr lang="en-IN" dirty="0"/>
          </a:p>
        </p:txBody>
      </p:sp>
    </p:spTree>
    <p:extLst>
      <p:ext uri="{BB962C8B-B14F-4D97-AF65-F5344CB8AC3E}">
        <p14:creationId xmlns:p14="http://schemas.microsoft.com/office/powerpoint/2010/main" val="2234484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Oxidation of Primary </a:t>
            </a:r>
            <a:r>
              <a:rPr lang="en-US" sz="1200" dirty="0"/>
              <a:t>1 degree</a:t>
            </a:r>
            <a:r>
              <a:rPr lang="en-US" dirty="0"/>
              <a:t> Alcohols</a:t>
            </a:r>
            <a:endParaRPr lang="en-IN" dirty="0"/>
          </a:p>
        </p:txBody>
      </p:sp>
      <p:graphicFrame>
        <p:nvGraphicFramePr>
          <p:cNvPr id="15" name="Object 14" descr="1 degree"/>
          <p:cNvGraphicFramePr>
            <a:graphicFrameLocks noChangeAspect="1"/>
          </p:cNvGraphicFramePr>
          <p:nvPr>
            <p:extLst/>
          </p:nvPr>
        </p:nvGraphicFramePr>
        <p:xfrm>
          <a:off x="4964791" y="764010"/>
          <a:ext cx="833395" cy="579755"/>
        </p:xfrm>
        <a:graphic>
          <a:graphicData uri="http://schemas.openxmlformats.org/presentationml/2006/ole">
            <mc:AlternateContent xmlns:mc="http://schemas.openxmlformats.org/markup-compatibility/2006">
              <mc:Choice xmlns:v="urn:schemas-microsoft-com:vml" Requires="v">
                <p:oleObj spid="_x0000_s26627" name="Equation" r:id="rId3" imgW="291960" imgH="203040" progId="Equation.DSMT4">
                  <p:embed/>
                </p:oleObj>
              </mc:Choice>
              <mc:Fallback>
                <p:oleObj name="Equation" r:id="rId3" imgW="291960" imgH="203040" progId="Equation.DSMT4">
                  <p:embed/>
                  <p:pic>
                    <p:nvPicPr>
                      <p:cNvPr id="15" name="Object 14" descr="1 degree"/>
                      <p:cNvPicPr/>
                      <p:nvPr/>
                    </p:nvPicPr>
                    <p:blipFill>
                      <a:blip r:embed="rId4"/>
                      <a:stretch>
                        <a:fillRect/>
                      </a:stretch>
                    </p:blipFill>
                    <p:spPr>
                      <a:xfrm>
                        <a:off x="4964791" y="764010"/>
                        <a:ext cx="833395" cy="579755"/>
                      </a:xfrm>
                      <a:prstGeom prst="rect">
                        <a:avLst/>
                      </a:prstGeom>
                      <a:solidFill>
                        <a:schemeClr val="bg1"/>
                      </a:solidFill>
                    </p:spPr>
                  </p:pic>
                </p:oleObj>
              </mc:Fallback>
            </mc:AlternateContent>
          </a:graphicData>
        </a:graphic>
      </p:graphicFrame>
      <p:pic>
        <p:nvPicPr>
          <p:cNvPr id="13" name="Content Placeholder 12" descr="Core chemistry skill, writing equations for the oxidation of alcohols.">
            <a:extLst>
              <a:ext uri="{FF2B5EF4-FFF2-40B4-BE49-F238E27FC236}">
                <a16:creationId xmlns:a16="http://schemas.microsoft.com/office/drawing/2014/main" id="{779B9EB0-6E63-44EA-8607-77050CE16DFC}"/>
              </a:ext>
            </a:extLst>
          </p:cNvPr>
          <p:cNvPicPr>
            <a:picLocks noGrp="1" noChangeAspect="1"/>
          </p:cNvPicPr>
          <p:nvPr>
            <p:ph sz="quarter" idx="13"/>
          </p:nvPr>
        </p:nvPicPr>
        <p:blipFill>
          <a:blip r:embed="rId5"/>
          <a:stretch>
            <a:fillRect/>
          </a:stretch>
        </p:blipFill>
        <p:spPr>
          <a:xfrm>
            <a:off x="457200" y="1557338"/>
            <a:ext cx="2871465" cy="914479"/>
          </a:xfrm>
          <a:prstGeom prst="rect">
            <a:avLst/>
          </a:prstGeom>
        </p:spPr>
      </p:pic>
      <p:sp>
        <p:nvSpPr>
          <p:cNvPr id="4" name="Content Placeholder 3"/>
          <p:cNvSpPr>
            <a:spLocks noGrp="1"/>
          </p:cNvSpPr>
          <p:nvPr>
            <p:ph sz="quarter" idx="14"/>
          </p:nvPr>
        </p:nvSpPr>
        <p:spPr>
          <a:xfrm>
            <a:off x="457200" y="2640305"/>
            <a:ext cx="8064500" cy="1385595"/>
          </a:xfrm>
        </p:spPr>
        <p:txBody>
          <a:bodyPr/>
          <a:lstStyle/>
          <a:p>
            <a:pPr marL="432" indent="0" algn="just">
              <a:buNone/>
            </a:pPr>
            <a:r>
              <a:rPr lang="en-US" dirty="0"/>
              <a:t>Alcohols undergo </a:t>
            </a:r>
            <a:r>
              <a:rPr lang="en-US" b="1" dirty="0"/>
              <a:t>oxidation</a:t>
            </a:r>
            <a:r>
              <a:rPr lang="en-US" dirty="0"/>
              <a:t>, which increases the number of carbon and oxygen bonds.</a:t>
            </a:r>
          </a:p>
          <a:p>
            <a:pPr marL="432" indent="0" algn="just">
              <a:buNone/>
            </a:pPr>
            <a:r>
              <a:rPr lang="en-US" dirty="0"/>
              <a:t>Primary alcohols are oxidized to produce an aldehyde.</a:t>
            </a:r>
            <a:endParaRPr lang="en-IN" dirty="0"/>
          </a:p>
        </p:txBody>
      </p:sp>
      <p:pic>
        <p:nvPicPr>
          <p:cNvPr id="14" name="Content Placeholder 13" descr="The first degree alcohol with 1 bond to O is oxidized to get aldehyde with 2 bonds to O."/>
          <p:cNvPicPr>
            <a:picLocks noGrp="1" noChangeAspect="1"/>
          </p:cNvPicPr>
          <p:nvPr>
            <p:ph sz="quarter" idx="15"/>
          </p:nvPr>
        </p:nvPicPr>
        <p:blipFill>
          <a:blip r:embed="rId6"/>
          <a:stretch>
            <a:fillRect/>
          </a:stretch>
        </p:blipFill>
        <p:spPr>
          <a:xfrm>
            <a:off x="2124555" y="4158127"/>
            <a:ext cx="4894891" cy="2189820"/>
          </a:xfrm>
          <a:prstGeom prst="rect">
            <a:avLst/>
          </a:prstGeom>
        </p:spPr>
      </p:pic>
    </p:spTree>
    <p:extLst>
      <p:ext uri="{BB962C8B-B14F-4D97-AF65-F5344CB8AC3E}">
        <p14:creationId xmlns:p14="http://schemas.microsoft.com/office/powerpoint/2010/main" val="3316778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Naming of Alcohols </a:t>
            </a:r>
            <a:r>
              <a:rPr lang="en-IN" sz="2000" b="0" dirty="0"/>
              <a:t>(2 of 5)</a:t>
            </a:r>
            <a:endParaRPr lang="en-IN" dirty="0"/>
          </a:p>
        </p:txBody>
      </p:sp>
      <p:sp>
        <p:nvSpPr>
          <p:cNvPr id="7" name="Content Placeholder 6"/>
          <p:cNvSpPr>
            <a:spLocks noGrp="1"/>
          </p:cNvSpPr>
          <p:nvPr>
            <p:ph sz="quarter" idx="13"/>
          </p:nvPr>
        </p:nvSpPr>
        <p:spPr>
          <a:xfrm>
            <a:off x="457200" y="1556327"/>
            <a:ext cx="7121047" cy="422785"/>
          </a:xfrm>
        </p:spPr>
        <p:txBody>
          <a:bodyPr/>
          <a:lstStyle/>
          <a:p>
            <a:pPr marL="432" indent="0">
              <a:buNone/>
            </a:pPr>
            <a:r>
              <a:rPr lang="en-US" sz="2400" dirty="0"/>
              <a:t>Give the I</a:t>
            </a:r>
            <a:r>
              <a:rPr lang="en-US" sz="100" dirty="0"/>
              <a:t> </a:t>
            </a:r>
            <a:r>
              <a:rPr lang="en-US" sz="2400" dirty="0"/>
              <a:t>U</a:t>
            </a:r>
            <a:r>
              <a:rPr lang="en-US" sz="100" dirty="0"/>
              <a:t> </a:t>
            </a:r>
            <a:r>
              <a:rPr lang="en-US" sz="2400" dirty="0"/>
              <a:t>P</a:t>
            </a:r>
            <a:r>
              <a:rPr lang="en-US" sz="100" dirty="0"/>
              <a:t> </a:t>
            </a:r>
            <a:r>
              <a:rPr lang="en-US" sz="2400" dirty="0"/>
              <a:t>A</a:t>
            </a:r>
            <a:r>
              <a:rPr lang="en-US" sz="100" dirty="0"/>
              <a:t> </a:t>
            </a:r>
            <a:r>
              <a:rPr lang="en-US" sz="2400" dirty="0"/>
              <a:t>C name for the following compound:</a:t>
            </a:r>
          </a:p>
        </p:txBody>
      </p:sp>
      <p:pic>
        <p:nvPicPr>
          <p:cNvPr id="15" name="Content Placeholder 14" descr="C H 3, single bond, C H, single bond, C H 2, single bond, C H 2, single bond, C H, single bond, C H 3. The second C is single bonded to C H 3 above. The fifth C is single bonded to O H above."/>
          <p:cNvPicPr>
            <a:picLocks noGrp="1" noChangeAspect="1"/>
          </p:cNvPicPr>
          <p:nvPr>
            <p:ph sz="quarter" idx="14"/>
          </p:nvPr>
        </p:nvPicPr>
        <p:blipFill>
          <a:blip r:embed="rId2"/>
          <a:stretch>
            <a:fillRect/>
          </a:stretch>
        </p:blipFill>
        <p:spPr>
          <a:xfrm>
            <a:off x="1767597" y="2315357"/>
            <a:ext cx="5608806" cy="914479"/>
          </a:xfrm>
          <a:prstGeom prst="rect">
            <a:avLst/>
          </a:prstGeom>
        </p:spPr>
      </p:pic>
      <p:sp>
        <p:nvSpPr>
          <p:cNvPr id="9" name="Content Placeholder 8"/>
          <p:cNvSpPr>
            <a:spLocks noGrp="1"/>
          </p:cNvSpPr>
          <p:nvPr>
            <p:ph sz="quarter" idx="15"/>
          </p:nvPr>
        </p:nvSpPr>
        <p:spPr>
          <a:xfrm>
            <a:off x="457201" y="3352721"/>
            <a:ext cx="1496860" cy="442665"/>
          </a:xfrm>
        </p:spPr>
        <p:txBody>
          <a:bodyPr/>
          <a:lstStyle/>
          <a:p>
            <a:pPr marL="432" indent="0">
              <a:buNone/>
            </a:pPr>
            <a:r>
              <a:rPr lang="en-IN" b="1" dirty="0"/>
              <a:t>Solution:</a:t>
            </a:r>
          </a:p>
        </p:txBody>
      </p:sp>
      <p:graphicFrame>
        <p:nvGraphicFramePr>
          <p:cNvPr id="16" name="Content Placeholder 15"/>
          <p:cNvGraphicFramePr>
            <a:graphicFrameLocks noGrp="1"/>
          </p:cNvGraphicFramePr>
          <p:nvPr>
            <p:ph sz="quarter" idx="16"/>
            <p:extLst>
              <p:ext uri="{D42A27DB-BD31-4B8C-83A1-F6EECF244321}">
                <p14:modId xmlns:p14="http://schemas.microsoft.com/office/powerpoint/2010/main" val="1588654539"/>
              </p:ext>
            </p:extLst>
          </p:nvPr>
        </p:nvGraphicFramePr>
        <p:xfrm>
          <a:off x="457200" y="3984971"/>
          <a:ext cx="8232776" cy="1554480"/>
        </p:xfrm>
        <a:graphic>
          <a:graphicData uri="http://schemas.openxmlformats.org/drawingml/2006/table">
            <a:tbl>
              <a:tblPr firstRow="1" bandRow="1">
                <a:tableStyleId>{2D5ABB26-0587-4C30-8999-92F81FD0307C}</a:tableStyleId>
              </a:tblPr>
              <a:tblGrid>
                <a:gridCol w="1697277">
                  <a:extLst>
                    <a:ext uri="{9D8B030D-6E8A-4147-A177-3AD203B41FA5}">
                      <a16:colId xmlns:a16="http://schemas.microsoft.com/office/drawing/2014/main" val="2247263818"/>
                    </a:ext>
                  </a:extLst>
                </a:gridCol>
                <a:gridCol w="2029216">
                  <a:extLst>
                    <a:ext uri="{9D8B030D-6E8A-4147-A177-3AD203B41FA5}">
                      <a16:colId xmlns:a16="http://schemas.microsoft.com/office/drawing/2014/main" val="1216514198"/>
                    </a:ext>
                  </a:extLst>
                </a:gridCol>
                <a:gridCol w="1640910">
                  <a:extLst>
                    <a:ext uri="{9D8B030D-6E8A-4147-A177-3AD203B41FA5}">
                      <a16:colId xmlns:a16="http://schemas.microsoft.com/office/drawing/2014/main" val="4193707285"/>
                    </a:ext>
                  </a:extLst>
                </a:gridCol>
                <a:gridCol w="2865373">
                  <a:extLst>
                    <a:ext uri="{9D8B030D-6E8A-4147-A177-3AD203B41FA5}">
                      <a16:colId xmlns:a16="http://schemas.microsoft.com/office/drawing/2014/main" val="4122171187"/>
                    </a:ext>
                  </a:extLst>
                </a:gridCol>
              </a:tblGrid>
              <a:tr h="370840">
                <a:tc>
                  <a:txBody>
                    <a:bodyPr/>
                    <a:lstStyle/>
                    <a:p>
                      <a:r>
                        <a:rPr lang="en-IN" sz="1800" b="1" dirty="0">
                          <a:solidFill>
                            <a:schemeClr val="tx1"/>
                          </a:solidFill>
                          <a:latin typeface="+mn-lt"/>
                        </a:rPr>
                        <a:t>Analyze The 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Given</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Need</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Connect</a:t>
                      </a:r>
                      <a:endParaRPr lang="en-IN" sz="18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44477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 b="1" i="0" u="none" strike="noStrike" kern="0" cap="none" spc="0" normalizeH="0" baseline="0" noProof="0" dirty="0">
                          <a:ln>
                            <a:noFill/>
                          </a:ln>
                          <a:solidFill>
                            <a:schemeClr val="tx1"/>
                          </a:solidFill>
                          <a:effectLst/>
                          <a:uLnTx/>
                          <a:uFillTx/>
                          <a:latin typeface="+mn-lt"/>
                          <a:ea typeface="+mn-ea"/>
                          <a:cs typeface="+mn-cs"/>
                          <a:sym typeface="Aria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six carbon chain, hydroxyl group, methyl group</a:t>
                      </a:r>
                      <a:endParaRPr lang="en-IN" sz="18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0" dirty="0">
                          <a:solidFill>
                            <a:schemeClr val="tx1"/>
                          </a:solidFill>
                          <a:latin typeface="+mn-lt"/>
                        </a:rPr>
                        <a:t>I</a:t>
                      </a:r>
                      <a:r>
                        <a:rPr lang="en-IN" sz="100" b="0" dirty="0">
                          <a:solidFill>
                            <a:schemeClr val="tx1"/>
                          </a:solidFill>
                          <a:latin typeface="+mn-lt"/>
                        </a:rPr>
                        <a:t> </a:t>
                      </a:r>
                      <a:r>
                        <a:rPr lang="en-IN" sz="1800" b="0" dirty="0">
                          <a:solidFill>
                            <a:schemeClr val="tx1"/>
                          </a:solidFill>
                          <a:latin typeface="+mn-lt"/>
                        </a:rPr>
                        <a:t>U</a:t>
                      </a:r>
                      <a:r>
                        <a:rPr lang="en-IN" sz="100" b="0" dirty="0">
                          <a:solidFill>
                            <a:schemeClr val="tx1"/>
                          </a:solidFill>
                          <a:latin typeface="+mn-lt"/>
                        </a:rPr>
                        <a:t> </a:t>
                      </a:r>
                      <a:r>
                        <a:rPr lang="en-IN" sz="1800" b="0" dirty="0">
                          <a:solidFill>
                            <a:schemeClr val="tx1"/>
                          </a:solidFill>
                          <a:latin typeface="+mn-lt"/>
                        </a:rPr>
                        <a:t>P</a:t>
                      </a:r>
                      <a:r>
                        <a:rPr lang="en-IN" sz="100" b="0" dirty="0">
                          <a:solidFill>
                            <a:schemeClr val="tx1"/>
                          </a:solidFill>
                          <a:latin typeface="+mn-lt"/>
                        </a:rPr>
                        <a:t> </a:t>
                      </a:r>
                      <a:r>
                        <a:rPr lang="en-IN" sz="1800" b="0" dirty="0">
                          <a:solidFill>
                            <a:schemeClr val="tx1"/>
                          </a:solidFill>
                          <a:latin typeface="+mn-lt"/>
                        </a:rPr>
                        <a:t>A</a:t>
                      </a:r>
                      <a:r>
                        <a:rPr lang="en-IN" sz="100" b="0" dirty="0">
                          <a:solidFill>
                            <a:schemeClr val="tx1"/>
                          </a:solidFill>
                          <a:latin typeface="+mn-lt"/>
                        </a:rPr>
                        <a:t> </a:t>
                      </a:r>
                      <a:r>
                        <a:rPr lang="en-IN" sz="1800" b="0" dirty="0">
                          <a:solidFill>
                            <a:schemeClr val="tx1"/>
                          </a:solidFill>
                          <a:latin typeface="+mn-lt"/>
                        </a:rPr>
                        <a:t>C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latin typeface="+mn-lt"/>
                        </a:rPr>
                        <a:t>position of methyl and hydroxyl groups, replace </a:t>
                      </a:r>
                      <a:r>
                        <a:rPr lang="en-US" sz="1800" b="1" i="0" dirty="0">
                          <a:solidFill>
                            <a:schemeClr val="tx1"/>
                          </a:solidFill>
                          <a:latin typeface="+mn-lt"/>
                        </a:rPr>
                        <a:t>e</a:t>
                      </a:r>
                      <a:r>
                        <a:rPr lang="en-US" sz="1800" b="0" dirty="0">
                          <a:solidFill>
                            <a:schemeClr val="tx1"/>
                          </a:solidFill>
                          <a:latin typeface="+mn-lt"/>
                        </a:rPr>
                        <a:t> in alkane name with </a:t>
                      </a:r>
                      <a:r>
                        <a:rPr lang="en-US" sz="1800" b="1" i="0" dirty="0">
                          <a:solidFill>
                            <a:schemeClr val="tx1"/>
                          </a:solidFill>
                          <a:latin typeface="+mn-lt"/>
                        </a:rPr>
                        <a:t>ol</a:t>
                      </a:r>
                      <a:endParaRPr lang="en-IN" sz="1800" b="1" i="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2449938"/>
                  </a:ext>
                </a:extLst>
              </a:tr>
            </a:tbl>
          </a:graphicData>
        </a:graphic>
      </p:graphicFrame>
    </p:spTree>
    <p:extLst>
      <p:ext uri="{BB962C8B-B14F-4D97-AF65-F5344CB8AC3E}">
        <p14:creationId xmlns:p14="http://schemas.microsoft.com/office/powerpoint/2010/main" val="1997586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Oxidation of Primary Alcohols</a:t>
            </a:r>
          </a:p>
        </p:txBody>
      </p:sp>
      <p:sp>
        <p:nvSpPr>
          <p:cNvPr id="3" name="Content Placeholder 2"/>
          <p:cNvSpPr>
            <a:spLocks noGrp="1"/>
          </p:cNvSpPr>
          <p:nvPr>
            <p:ph sz="quarter" idx="13"/>
          </p:nvPr>
        </p:nvSpPr>
        <p:spPr>
          <a:xfrm>
            <a:off x="457200" y="1556327"/>
            <a:ext cx="8229600" cy="437573"/>
          </a:xfrm>
        </p:spPr>
        <p:txBody>
          <a:bodyPr/>
          <a:lstStyle/>
          <a:p>
            <a:pPr marL="432" indent="0" algn="just">
              <a:buNone/>
            </a:pPr>
            <a:r>
              <a:rPr lang="en-US" dirty="0"/>
              <a:t>Aldehydes can further oxidize to produce a carboxylic acid.</a:t>
            </a:r>
            <a:endParaRPr lang="en-IN" dirty="0"/>
          </a:p>
        </p:txBody>
      </p:sp>
      <p:pic>
        <p:nvPicPr>
          <p:cNvPr id="13" name="Content Placeholder 12" descr="The aldehyde, with 2 bonds to the O, is oxidized to get a carboxylic acid, with the central carbon bonded to the C H3, an O H, and double bonded to an O."/>
          <p:cNvPicPr>
            <a:picLocks noGrp="1" noChangeAspect="1"/>
          </p:cNvPicPr>
          <p:nvPr>
            <p:ph sz="quarter" idx="14"/>
          </p:nvPr>
        </p:nvPicPr>
        <p:blipFill>
          <a:blip r:embed="rId2"/>
          <a:stretch>
            <a:fillRect/>
          </a:stretch>
        </p:blipFill>
        <p:spPr>
          <a:xfrm>
            <a:off x="1209675" y="2446338"/>
            <a:ext cx="6724650" cy="2914650"/>
          </a:xfrm>
          <a:prstGeom prst="rect">
            <a:avLst/>
          </a:prstGeom>
        </p:spPr>
      </p:pic>
    </p:spTree>
    <p:extLst>
      <p:ext uri="{BB962C8B-B14F-4D97-AF65-F5344CB8AC3E}">
        <p14:creationId xmlns:p14="http://schemas.microsoft.com/office/powerpoint/2010/main" val="22146689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Oxidation of Secondary </a:t>
            </a:r>
            <a:r>
              <a:rPr lang="en-US" sz="1200" dirty="0"/>
              <a:t>2 degrees</a:t>
            </a:r>
            <a:r>
              <a:rPr lang="en-US" sz="3400" dirty="0"/>
              <a:t> Alcohols</a:t>
            </a:r>
            <a:endParaRPr lang="en-IN" sz="3400" dirty="0"/>
          </a:p>
        </p:txBody>
      </p:sp>
      <p:graphicFrame>
        <p:nvGraphicFramePr>
          <p:cNvPr id="13" name="Object 12" descr="2 degrees"/>
          <p:cNvGraphicFramePr>
            <a:graphicFrameLocks noChangeAspect="1"/>
          </p:cNvGraphicFramePr>
          <p:nvPr>
            <p:extLst/>
          </p:nvPr>
        </p:nvGraphicFramePr>
        <p:xfrm>
          <a:off x="5353164" y="784672"/>
          <a:ext cx="833395" cy="579755"/>
        </p:xfrm>
        <a:graphic>
          <a:graphicData uri="http://schemas.openxmlformats.org/presentationml/2006/ole">
            <mc:AlternateContent xmlns:mc="http://schemas.openxmlformats.org/markup-compatibility/2006">
              <mc:Choice xmlns:v="urn:schemas-microsoft-com:vml" Requires="v">
                <p:oleObj spid="_x0000_s27652" name="Equation" r:id="rId3" imgW="291960" imgH="203040" progId="Equation.DSMT4">
                  <p:embed/>
                </p:oleObj>
              </mc:Choice>
              <mc:Fallback>
                <p:oleObj name="Equation" r:id="rId3" imgW="291960" imgH="203040" progId="Equation.DSMT4">
                  <p:embed/>
                  <p:pic>
                    <p:nvPicPr>
                      <p:cNvPr id="13" name="Object 12" descr="2 degrees"/>
                      <p:cNvPicPr/>
                      <p:nvPr/>
                    </p:nvPicPr>
                    <p:blipFill>
                      <a:blip r:embed="rId4"/>
                      <a:stretch>
                        <a:fillRect/>
                      </a:stretch>
                    </p:blipFill>
                    <p:spPr>
                      <a:xfrm>
                        <a:off x="5353164" y="784672"/>
                        <a:ext cx="833395" cy="579755"/>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7899400" cy="450273"/>
          </a:xfrm>
        </p:spPr>
        <p:txBody>
          <a:bodyPr/>
          <a:lstStyle/>
          <a:p>
            <a:pPr marL="432" indent="0" algn="just">
              <a:buNone/>
            </a:pPr>
            <a:r>
              <a:rPr lang="en-US" dirty="0"/>
              <a:t>Secondary alcohols are oxidized to produce a ketone.</a:t>
            </a:r>
          </a:p>
        </p:txBody>
      </p:sp>
      <p:sp>
        <p:nvSpPr>
          <p:cNvPr id="4" name="Content Placeholder 3"/>
          <p:cNvSpPr>
            <a:spLocks noGrp="1"/>
          </p:cNvSpPr>
          <p:nvPr>
            <p:ph sz="quarter" idx="14"/>
          </p:nvPr>
        </p:nvSpPr>
        <p:spPr>
          <a:xfrm>
            <a:off x="457200" y="2110154"/>
            <a:ext cx="5029200" cy="417146"/>
          </a:xfrm>
        </p:spPr>
        <p:txBody>
          <a:bodyPr/>
          <a:lstStyle/>
          <a:p>
            <a:pPr marL="432" indent="0" algn="just">
              <a:buNone/>
            </a:pPr>
            <a:r>
              <a:rPr lang="en-US" dirty="0"/>
              <a:t>To indicate the process of oxidation,</a:t>
            </a:r>
            <a:endParaRPr lang="en-IN" dirty="0"/>
          </a:p>
        </p:txBody>
      </p:sp>
      <p:graphicFrame>
        <p:nvGraphicFramePr>
          <p:cNvPr id="15" name="Object 14" descr="concentration O"/>
          <p:cNvGraphicFramePr>
            <a:graphicFrameLocks noChangeAspect="1"/>
          </p:cNvGraphicFramePr>
          <p:nvPr>
            <p:extLst/>
          </p:nvPr>
        </p:nvGraphicFramePr>
        <p:xfrm>
          <a:off x="5632287" y="2145951"/>
          <a:ext cx="470226" cy="395980"/>
        </p:xfrm>
        <a:graphic>
          <a:graphicData uri="http://schemas.openxmlformats.org/presentationml/2006/ole">
            <mc:AlternateContent xmlns:mc="http://schemas.openxmlformats.org/markup-compatibility/2006">
              <mc:Choice xmlns:v="urn:schemas-microsoft-com:vml" Requires="v">
                <p:oleObj spid="_x0000_s27653" name="Equation" r:id="rId5" imgW="241200" imgH="203040" progId="Equation.DSMT4">
                  <p:embed/>
                </p:oleObj>
              </mc:Choice>
              <mc:Fallback>
                <p:oleObj name="Equation" r:id="rId5" imgW="241200" imgH="203040" progId="Equation.DSMT4">
                  <p:embed/>
                  <p:pic>
                    <p:nvPicPr>
                      <p:cNvPr id="15" name="Object 14" descr="concentration O"/>
                      <p:cNvPicPr/>
                      <p:nvPr/>
                    </p:nvPicPr>
                    <p:blipFill>
                      <a:blip r:embed="rId6"/>
                      <a:stretch>
                        <a:fillRect/>
                      </a:stretch>
                    </p:blipFill>
                    <p:spPr>
                      <a:xfrm>
                        <a:off x="5632287" y="2145951"/>
                        <a:ext cx="470226" cy="395980"/>
                      </a:xfrm>
                      <a:prstGeom prst="rect">
                        <a:avLst/>
                      </a:prstGeom>
                    </p:spPr>
                  </p:pic>
                </p:oleObj>
              </mc:Fallback>
            </mc:AlternateContent>
          </a:graphicData>
        </a:graphic>
      </p:graphicFrame>
      <p:sp>
        <p:nvSpPr>
          <p:cNvPr id="5" name="Content Placeholder 4"/>
          <p:cNvSpPr>
            <a:spLocks noGrp="1"/>
          </p:cNvSpPr>
          <p:nvPr>
            <p:ph sz="quarter" idx="15"/>
          </p:nvPr>
        </p:nvSpPr>
        <p:spPr>
          <a:xfrm>
            <a:off x="6273801" y="2110155"/>
            <a:ext cx="2527300" cy="417146"/>
          </a:xfrm>
        </p:spPr>
        <p:txBody>
          <a:bodyPr/>
          <a:lstStyle/>
          <a:p>
            <a:pPr marL="432" indent="0" algn="just">
              <a:buNone/>
            </a:pPr>
            <a:r>
              <a:rPr lang="en-US" dirty="0"/>
              <a:t>is placed over the</a:t>
            </a:r>
            <a:endParaRPr lang="en-IN" dirty="0"/>
          </a:p>
        </p:txBody>
      </p:sp>
      <p:sp>
        <p:nvSpPr>
          <p:cNvPr id="6" name="Content Placeholder 5"/>
          <p:cNvSpPr>
            <a:spLocks noGrp="1"/>
          </p:cNvSpPr>
          <p:nvPr>
            <p:ph sz="quarter" idx="16"/>
          </p:nvPr>
        </p:nvSpPr>
        <p:spPr>
          <a:xfrm>
            <a:off x="457201" y="2630855"/>
            <a:ext cx="2209800" cy="442546"/>
          </a:xfrm>
        </p:spPr>
        <p:txBody>
          <a:bodyPr/>
          <a:lstStyle/>
          <a:p>
            <a:pPr marL="432" indent="0" algn="just">
              <a:buNone/>
            </a:pPr>
            <a:r>
              <a:rPr lang="en-US" dirty="0"/>
              <a:t>reaction arrow.</a:t>
            </a:r>
            <a:endParaRPr lang="en-IN" dirty="0"/>
          </a:p>
        </p:txBody>
      </p:sp>
      <p:pic>
        <p:nvPicPr>
          <p:cNvPr id="14" name="Content Placeholder 13" descr="A secondary alcohol has a central carbon bonded to a hydrogen, 2C H3 groups, and an O H. The alcohol is oxidized to get a ketone, with the central carbon bonded to the 2C H3 groups and double bonded to the oxygen."/>
          <p:cNvPicPr>
            <a:picLocks noGrp="1" noChangeAspect="1"/>
          </p:cNvPicPr>
          <p:nvPr>
            <p:ph sz="quarter" idx="17"/>
          </p:nvPr>
        </p:nvPicPr>
        <p:blipFill>
          <a:blip r:embed="rId7"/>
          <a:stretch>
            <a:fillRect/>
          </a:stretch>
        </p:blipFill>
        <p:spPr>
          <a:xfrm>
            <a:off x="1073150" y="3324805"/>
            <a:ext cx="7000875" cy="2571750"/>
          </a:xfrm>
          <a:prstGeom prst="rect">
            <a:avLst/>
          </a:prstGeom>
        </p:spPr>
      </p:pic>
    </p:spTree>
    <p:extLst>
      <p:ext uri="{BB962C8B-B14F-4D97-AF65-F5344CB8AC3E}">
        <p14:creationId xmlns:p14="http://schemas.microsoft.com/office/powerpoint/2010/main" val="3248333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Oxidation of Tertiary </a:t>
            </a:r>
            <a:r>
              <a:rPr lang="en-US" sz="1200" dirty="0"/>
              <a:t>3 degrees</a:t>
            </a:r>
            <a:r>
              <a:rPr lang="en-US" sz="3400" dirty="0"/>
              <a:t> </a:t>
            </a:r>
            <a:r>
              <a:rPr lang="en-US" dirty="0"/>
              <a:t>Alcohols</a:t>
            </a:r>
            <a:endParaRPr lang="en-IN" dirty="0"/>
          </a:p>
        </p:txBody>
      </p:sp>
      <p:graphicFrame>
        <p:nvGraphicFramePr>
          <p:cNvPr id="13" name="Object 12" descr="3 degrees"/>
          <p:cNvGraphicFramePr>
            <a:graphicFrameLocks noChangeAspect="1"/>
          </p:cNvGraphicFramePr>
          <p:nvPr>
            <p:extLst/>
          </p:nvPr>
        </p:nvGraphicFramePr>
        <p:xfrm>
          <a:off x="4939621" y="765774"/>
          <a:ext cx="916735" cy="637731"/>
        </p:xfrm>
        <a:graphic>
          <a:graphicData uri="http://schemas.openxmlformats.org/presentationml/2006/ole">
            <mc:AlternateContent xmlns:mc="http://schemas.openxmlformats.org/markup-compatibility/2006">
              <mc:Choice xmlns:v="urn:schemas-microsoft-com:vml" Requires="v">
                <p:oleObj spid="_x0000_s28676" name="Equation" r:id="rId3" imgW="291960" imgH="203040" progId="Equation.DSMT4">
                  <p:embed/>
                </p:oleObj>
              </mc:Choice>
              <mc:Fallback>
                <p:oleObj name="Equation" r:id="rId3" imgW="291960" imgH="203040" progId="Equation.DSMT4">
                  <p:embed/>
                  <p:pic>
                    <p:nvPicPr>
                      <p:cNvPr id="13" name="Object 12" descr="3 degrees"/>
                      <p:cNvPicPr/>
                      <p:nvPr/>
                    </p:nvPicPr>
                    <p:blipFill>
                      <a:blip r:embed="rId4"/>
                      <a:stretch>
                        <a:fillRect/>
                      </a:stretch>
                    </p:blipFill>
                    <p:spPr>
                      <a:xfrm>
                        <a:off x="4939621" y="765774"/>
                        <a:ext cx="916735" cy="637731"/>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8102600" cy="424873"/>
          </a:xfrm>
        </p:spPr>
        <p:txBody>
          <a:bodyPr/>
          <a:lstStyle/>
          <a:p>
            <a:pPr marL="432" indent="0" algn="just">
              <a:buNone/>
            </a:pPr>
            <a:r>
              <a:rPr lang="en-US" dirty="0"/>
              <a:t>Tertiary alcohols do not readily oxidize because there is no</a:t>
            </a:r>
            <a:endParaRPr lang="en-IN" dirty="0"/>
          </a:p>
        </p:txBody>
      </p:sp>
      <p:sp>
        <p:nvSpPr>
          <p:cNvPr id="4" name="Content Placeholder 3"/>
          <p:cNvSpPr>
            <a:spLocks noGrp="1"/>
          </p:cNvSpPr>
          <p:nvPr>
            <p:ph sz="quarter" idx="14"/>
          </p:nvPr>
        </p:nvSpPr>
        <p:spPr>
          <a:xfrm>
            <a:off x="457200" y="2072055"/>
            <a:ext cx="6096000" cy="429845"/>
          </a:xfrm>
        </p:spPr>
        <p:txBody>
          <a:bodyPr/>
          <a:lstStyle/>
          <a:p>
            <a:pPr marL="432" indent="0" algn="just">
              <a:buNone/>
            </a:pPr>
            <a:r>
              <a:rPr lang="en-US" dirty="0"/>
              <a:t>hydrogen atom on the carbon bonded to the</a:t>
            </a:r>
            <a:endParaRPr lang="en-IN" dirty="0"/>
          </a:p>
        </p:txBody>
      </p:sp>
      <p:graphicFrame>
        <p:nvGraphicFramePr>
          <p:cNvPr id="14" name="Object 13" descr="Single bond O H group">
            <a:extLst>
              <a:ext uri="{FF2B5EF4-FFF2-40B4-BE49-F238E27FC236}">
                <a16:creationId xmlns:a16="http://schemas.microsoft.com/office/drawing/2014/main" id="{9A5A42E7-6F57-447E-9928-509544731B9D}"/>
              </a:ext>
            </a:extLst>
          </p:cNvPr>
          <p:cNvGraphicFramePr>
            <a:graphicFrameLocks noChangeAspect="1"/>
          </p:cNvGraphicFramePr>
          <p:nvPr>
            <p:extLst/>
          </p:nvPr>
        </p:nvGraphicFramePr>
        <p:xfrm>
          <a:off x="6687376" y="2109093"/>
          <a:ext cx="1743072" cy="329771"/>
        </p:xfrm>
        <a:graphic>
          <a:graphicData uri="http://schemas.openxmlformats.org/presentationml/2006/ole">
            <mc:AlternateContent xmlns:mc="http://schemas.openxmlformats.org/markup-compatibility/2006">
              <mc:Choice xmlns:v="urn:schemas-microsoft-com:vml" Requires="v">
                <p:oleObj spid="_x0000_s28677" name="Equation" r:id="rId5" imgW="1879560" imgH="355320" progId="Equation.DSMT4">
                  <p:embed/>
                </p:oleObj>
              </mc:Choice>
              <mc:Fallback>
                <p:oleObj name="Equation" r:id="rId5" imgW="1879560" imgH="355320" progId="Equation.DSMT4">
                  <p:embed/>
                  <p:pic>
                    <p:nvPicPr>
                      <p:cNvPr id="14" name="Object 13" descr="Single bond O H group">
                        <a:extLst>
                          <a:ext uri="{FF2B5EF4-FFF2-40B4-BE49-F238E27FC236}">
                            <a16:creationId xmlns:a16="http://schemas.microsoft.com/office/drawing/2014/main" id="{9A5A42E7-6F57-447E-9928-509544731B9D}"/>
                          </a:ext>
                        </a:extLst>
                      </p:cNvPr>
                      <p:cNvPicPr/>
                      <p:nvPr/>
                    </p:nvPicPr>
                    <p:blipFill>
                      <a:blip r:embed="rId6"/>
                      <a:stretch>
                        <a:fillRect/>
                      </a:stretch>
                    </p:blipFill>
                    <p:spPr>
                      <a:xfrm>
                        <a:off x="6687376" y="2109093"/>
                        <a:ext cx="1743072" cy="329771"/>
                      </a:xfrm>
                      <a:prstGeom prst="rect">
                        <a:avLst/>
                      </a:prstGeom>
                    </p:spPr>
                  </p:pic>
                </p:oleObj>
              </mc:Fallback>
            </mc:AlternateContent>
          </a:graphicData>
        </a:graphic>
      </p:graphicFrame>
      <p:pic>
        <p:nvPicPr>
          <p:cNvPr id="15" name="Content Placeholder 14" descr="H, single bond, C, single bond, C H 3. The first C is single bonded to H below and above. The second C is single bonded to C H 3 below and single bonded to O H above."/>
          <p:cNvPicPr>
            <a:picLocks noGrp="1" noChangeAspect="1"/>
          </p:cNvPicPr>
          <p:nvPr>
            <p:ph sz="quarter" idx="15"/>
          </p:nvPr>
        </p:nvPicPr>
        <p:blipFill>
          <a:blip r:embed="rId7"/>
          <a:stretch>
            <a:fillRect/>
          </a:stretch>
        </p:blipFill>
        <p:spPr>
          <a:xfrm>
            <a:off x="1730375" y="2974975"/>
            <a:ext cx="5686425" cy="2276475"/>
          </a:xfrm>
          <a:prstGeom prst="rect">
            <a:avLst/>
          </a:prstGeom>
        </p:spPr>
      </p:pic>
    </p:spTree>
    <p:extLst>
      <p:ext uri="{BB962C8B-B14F-4D97-AF65-F5344CB8AC3E}">
        <p14:creationId xmlns:p14="http://schemas.microsoft.com/office/powerpoint/2010/main" val="1300751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Methanol Poisoning</a:t>
            </a:r>
            <a:endParaRPr lang="en-IN" sz="3400" dirty="0"/>
          </a:p>
        </p:txBody>
      </p:sp>
      <p:sp>
        <p:nvSpPr>
          <p:cNvPr id="13" name="Content Placeholder 12"/>
          <p:cNvSpPr>
            <a:spLocks noGrp="1"/>
          </p:cNvSpPr>
          <p:nvPr>
            <p:ph sz="quarter" idx="13"/>
          </p:nvPr>
        </p:nvSpPr>
        <p:spPr>
          <a:xfrm>
            <a:off x="457200" y="1556326"/>
            <a:ext cx="8026400" cy="2710873"/>
          </a:xfrm>
        </p:spPr>
        <p:txBody>
          <a:bodyPr/>
          <a:lstStyle/>
          <a:p>
            <a:pPr marL="432" indent="0" algn="just">
              <a:buNone/>
            </a:pPr>
            <a:r>
              <a:rPr lang="en-US" sz="2200" dirty="0"/>
              <a:t>Methanol is</a:t>
            </a:r>
          </a:p>
          <a:p>
            <a:pPr algn="just"/>
            <a:r>
              <a:rPr lang="en-US" sz="2200" dirty="0"/>
              <a:t>also known as methyl alcohol</a:t>
            </a:r>
          </a:p>
          <a:p>
            <a:pPr algn="just"/>
            <a:r>
              <a:rPr lang="en-US" sz="2200" dirty="0"/>
              <a:t>highly toxic and found in windshield washer fluid, </a:t>
            </a:r>
            <a:r>
              <a:rPr lang="en-US" sz="2200" dirty="0" err="1"/>
              <a:t>Sterno</a:t>
            </a:r>
            <a:r>
              <a:rPr lang="en-US" sz="2200" dirty="0"/>
              <a:t>, and paint strippers</a:t>
            </a:r>
          </a:p>
          <a:p>
            <a:pPr algn="just"/>
            <a:r>
              <a:rPr lang="en-US" sz="2200" dirty="0"/>
              <a:t>rapidly absorbed and oxidized to formaldehyde and then formic acid</a:t>
            </a:r>
            <a:endParaRPr lang="en-IN" sz="2200" dirty="0"/>
          </a:p>
        </p:txBody>
      </p:sp>
      <p:pic>
        <p:nvPicPr>
          <p:cNvPr id="15" name="Content Placeholder 14" descr="Methanol (methyl alcohol) leads to methanal (formaldehyde), which leads to methanoic acid (formic acid). For long description in Notes pane, press F6.">
            <a:extLst>
              <a:ext uri="{FF2B5EF4-FFF2-40B4-BE49-F238E27FC236}">
                <a16:creationId xmlns:a16="http://schemas.microsoft.com/office/drawing/2014/main" id="{68936A01-1CCC-4453-8B84-753EDFBA1F10}"/>
              </a:ext>
            </a:extLst>
          </p:cNvPr>
          <p:cNvPicPr>
            <a:picLocks noGrp="1" noChangeAspect="1"/>
          </p:cNvPicPr>
          <p:nvPr>
            <p:ph sz="quarter" idx="14"/>
          </p:nvPr>
        </p:nvPicPr>
        <p:blipFill>
          <a:blip r:embed="rId3"/>
          <a:stretch>
            <a:fillRect/>
          </a:stretch>
        </p:blipFill>
        <p:spPr>
          <a:xfrm>
            <a:off x="1480490" y="4621424"/>
            <a:ext cx="6183021" cy="1390227"/>
          </a:xfrm>
          <a:prstGeom prst="rect">
            <a:avLst/>
          </a:prstGeom>
        </p:spPr>
      </p:pic>
    </p:spTree>
    <p:extLst>
      <p:ext uri="{BB962C8B-B14F-4D97-AF65-F5344CB8AC3E}">
        <p14:creationId xmlns:p14="http://schemas.microsoft.com/office/powerpoint/2010/main" val="2591012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Ethanol, </a:t>
            </a:r>
            <a:r>
              <a:rPr lang="pt-BR" sz="1500" dirty="0"/>
              <a:t>C H sub 3 C H sub 2 O</a:t>
            </a:r>
            <a:endParaRPr lang="en-IN" sz="1500" dirty="0"/>
          </a:p>
        </p:txBody>
      </p:sp>
      <p:graphicFrame>
        <p:nvGraphicFramePr>
          <p:cNvPr id="13" name="Object 12" descr="C H sub 3 C H sub 2 O H"/>
          <p:cNvGraphicFramePr>
            <a:graphicFrameLocks noChangeAspect="1"/>
          </p:cNvGraphicFramePr>
          <p:nvPr>
            <p:extLst/>
          </p:nvPr>
        </p:nvGraphicFramePr>
        <p:xfrm>
          <a:off x="2362803" y="711264"/>
          <a:ext cx="2401092" cy="687111"/>
        </p:xfrm>
        <a:graphic>
          <a:graphicData uri="http://schemas.openxmlformats.org/presentationml/2006/ole">
            <mc:AlternateContent xmlns:mc="http://schemas.openxmlformats.org/markup-compatibility/2006">
              <mc:Choice xmlns:v="urn:schemas-microsoft-com:vml" Requires="v">
                <p:oleObj spid="_x0000_s29701" name="Equation" r:id="rId4" imgW="799920" imgH="228600" progId="Equation.DSMT4">
                  <p:embed/>
                </p:oleObj>
              </mc:Choice>
              <mc:Fallback>
                <p:oleObj name="Equation" r:id="rId4" imgW="799920" imgH="228600" progId="Equation.DSMT4">
                  <p:embed/>
                  <p:pic>
                    <p:nvPicPr>
                      <p:cNvPr id="13" name="Object 12" descr="C H sub 3 C H sub 2 O H"/>
                      <p:cNvPicPr/>
                      <p:nvPr/>
                    </p:nvPicPr>
                    <p:blipFill>
                      <a:blip r:embed="rId5"/>
                      <a:stretch>
                        <a:fillRect/>
                      </a:stretch>
                    </p:blipFill>
                    <p:spPr>
                      <a:xfrm>
                        <a:off x="2362803" y="711264"/>
                        <a:ext cx="2401092" cy="687111"/>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4749800" cy="2787073"/>
          </a:xfrm>
        </p:spPr>
        <p:txBody>
          <a:bodyPr/>
          <a:lstStyle/>
          <a:p>
            <a:pPr marL="432" indent="0" algn="just">
              <a:buNone/>
            </a:pPr>
            <a:r>
              <a:rPr lang="en-US" sz="2000" dirty="0"/>
              <a:t>Ethanol</a:t>
            </a:r>
          </a:p>
          <a:p>
            <a:pPr algn="just"/>
            <a:r>
              <a:rPr lang="en-US" sz="2000" dirty="0"/>
              <a:t>acts as a depressant and kills or disables more people than any other drug</a:t>
            </a:r>
          </a:p>
          <a:p>
            <a:pPr algn="just"/>
            <a:r>
              <a:rPr lang="en-US" sz="2000" dirty="0"/>
              <a:t>consumption can be analyzed by using a breathalyzer</a:t>
            </a:r>
          </a:p>
          <a:p>
            <a:pPr algn="just"/>
            <a:r>
              <a:rPr lang="en-US" sz="2000" dirty="0"/>
              <a:t>is metabolized by a social drinker at a</a:t>
            </a:r>
            <a:endParaRPr lang="en-IN" sz="2000" dirty="0"/>
          </a:p>
        </p:txBody>
      </p:sp>
      <p:sp>
        <p:nvSpPr>
          <p:cNvPr id="4" name="Content Placeholder 3"/>
          <p:cNvSpPr>
            <a:spLocks noGrp="1"/>
          </p:cNvSpPr>
          <p:nvPr>
            <p:ph sz="quarter" idx="14"/>
          </p:nvPr>
        </p:nvSpPr>
        <p:spPr>
          <a:xfrm>
            <a:off x="457200" y="4417751"/>
            <a:ext cx="1117600" cy="373324"/>
          </a:xfrm>
        </p:spPr>
        <p:txBody>
          <a:bodyPr/>
          <a:lstStyle/>
          <a:p>
            <a:pPr marL="255600" indent="0" algn="just">
              <a:buNone/>
            </a:pPr>
            <a:r>
              <a:rPr lang="en-US" sz="2000" dirty="0"/>
              <a:t>rate of</a:t>
            </a:r>
            <a:endParaRPr lang="en-IN" sz="2000" dirty="0"/>
          </a:p>
        </p:txBody>
      </p:sp>
      <p:graphicFrame>
        <p:nvGraphicFramePr>
          <p:cNvPr id="14" name="Object 13" descr="12 to 15 milligrams per deciliter per hour">
            <a:extLst>
              <a:ext uri="{FF2B5EF4-FFF2-40B4-BE49-F238E27FC236}">
                <a16:creationId xmlns:a16="http://schemas.microsoft.com/office/drawing/2014/main" id="{9A5A42E7-6F57-447E-9928-509544731B9D}"/>
              </a:ext>
            </a:extLst>
          </p:cNvPr>
          <p:cNvGraphicFramePr>
            <a:graphicFrameLocks noChangeAspect="1"/>
          </p:cNvGraphicFramePr>
          <p:nvPr>
            <p:extLst/>
          </p:nvPr>
        </p:nvGraphicFramePr>
        <p:xfrm>
          <a:off x="1654175" y="4429125"/>
          <a:ext cx="2676525" cy="300038"/>
        </p:xfrm>
        <a:graphic>
          <a:graphicData uri="http://schemas.openxmlformats.org/presentationml/2006/ole">
            <mc:AlternateContent xmlns:mc="http://schemas.openxmlformats.org/markup-compatibility/2006">
              <mc:Choice xmlns:v="urn:schemas-microsoft-com:vml" Requires="v">
                <p:oleObj spid="_x0000_s29702" name="Equation" r:id="rId6" imgW="3174840" imgH="355320" progId="Equation.DSMT4">
                  <p:embed/>
                </p:oleObj>
              </mc:Choice>
              <mc:Fallback>
                <p:oleObj name="Equation" r:id="rId6" imgW="3174840" imgH="355320" progId="Equation.DSMT4">
                  <p:embed/>
                  <p:pic>
                    <p:nvPicPr>
                      <p:cNvPr id="14" name="Object 13" descr="12 to 15 milligrams per deciliter per hour">
                        <a:extLst>
                          <a:ext uri="{FF2B5EF4-FFF2-40B4-BE49-F238E27FC236}">
                            <a16:creationId xmlns:a16="http://schemas.microsoft.com/office/drawing/2014/main" id="{9A5A42E7-6F57-447E-9928-509544731B9D}"/>
                          </a:ext>
                        </a:extLst>
                      </p:cNvPr>
                      <p:cNvPicPr/>
                      <p:nvPr/>
                    </p:nvPicPr>
                    <p:blipFill>
                      <a:blip r:embed="rId7"/>
                      <a:stretch>
                        <a:fillRect/>
                      </a:stretch>
                    </p:blipFill>
                    <p:spPr>
                      <a:xfrm>
                        <a:off x="1654175" y="4429125"/>
                        <a:ext cx="2676525" cy="300038"/>
                      </a:xfrm>
                      <a:prstGeom prst="rect">
                        <a:avLst/>
                      </a:prstGeom>
                    </p:spPr>
                  </p:pic>
                </p:oleObj>
              </mc:Fallback>
            </mc:AlternateContent>
          </a:graphicData>
        </a:graphic>
      </p:graphicFrame>
      <p:sp>
        <p:nvSpPr>
          <p:cNvPr id="5" name="Content Placeholder 4"/>
          <p:cNvSpPr>
            <a:spLocks noGrp="1"/>
          </p:cNvSpPr>
          <p:nvPr>
            <p:ph sz="quarter" idx="15"/>
          </p:nvPr>
        </p:nvSpPr>
        <p:spPr>
          <a:xfrm>
            <a:off x="457201" y="4879975"/>
            <a:ext cx="5092700" cy="377825"/>
          </a:xfrm>
        </p:spPr>
        <p:txBody>
          <a:bodyPr/>
          <a:lstStyle/>
          <a:p>
            <a:pPr algn="just"/>
            <a:r>
              <a:rPr lang="en-US" sz="2000" dirty="0"/>
              <a:t>is metabolized by an alcoholic at a rate of</a:t>
            </a:r>
            <a:endParaRPr lang="en-IN" sz="2000" dirty="0"/>
          </a:p>
        </p:txBody>
      </p:sp>
      <p:graphicFrame>
        <p:nvGraphicFramePr>
          <p:cNvPr id="15" name="Object 14" descr="30 milligrams per deciliter per hour">
            <a:extLst>
              <a:ext uri="{FF2B5EF4-FFF2-40B4-BE49-F238E27FC236}">
                <a16:creationId xmlns:a16="http://schemas.microsoft.com/office/drawing/2014/main" id="{9A5A42E7-6F57-447E-9928-509544731B9D}"/>
              </a:ext>
            </a:extLst>
          </p:cNvPr>
          <p:cNvGraphicFramePr>
            <a:graphicFrameLocks noChangeAspect="1"/>
          </p:cNvGraphicFramePr>
          <p:nvPr>
            <p:extLst/>
          </p:nvPr>
        </p:nvGraphicFramePr>
        <p:xfrm>
          <a:off x="660400" y="5327650"/>
          <a:ext cx="2171700" cy="300038"/>
        </p:xfrm>
        <a:graphic>
          <a:graphicData uri="http://schemas.openxmlformats.org/presentationml/2006/ole">
            <mc:AlternateContent xmlns:mc="http://schemas.openxmlformats.org/markup-compatibility/2006">
              <mc:Choice xmlns:v="urn:schemas-microsoft-com:vml" Requires="v">
                <p:oleObj spid="_x0000_s29703" name="Equation" r:id="rId8" imgW="2577960" imgH="355320" progId="Equation.DSMT4">
                  <p:embed/>
                </p:oleObj>
              </mc:Choice>
              <mc:Fallback>
                <p:oleObj name="Equation" r:id="rId8" imgW="2577960" imgH="355320" progId="Equation.DSMT4">
                  <p:embed/>
                  <p:pic>
                    <p:nvPicPr>
                      <p:cNvPr id="15" name="Object 14" descr="30 milligrams per deciliter per hour">
                        <a:extLst>
                          <a:ext uri="{FF2B5EF4-FFF2-40B4-BE49-F238E27FC236}">
                            <a16:creationId xmlns:a16="http://schemas.microsoft.com/office/drawing/2014/main" id="{9A5A42E7-6F57-447E-9928-509544731B9D}"/>
                          </a:ext>
                        </a:extLst>
                      </p:cNvPr>
                      <p:cNvPicPr/>
                      <p:nvPr/>
                    </p:nvPicPr>
                    <p:blipFill>
                      <a:blip r:embed="rId9"/>
                      <a:stretch>
                        <a:fillRect/>
                      </a:stretch>
                    </p:blipFill>
                    <p:spPr>
                      <a:xfrm>
                        <a:off x="660400" y="5327650"/>
                        <a:ext cx="2171700" cy="300038"/>
                      </a:xfrm>
                      <a:prstGeom prst="rect">
                        <a:avLst/>
                      </a:prstGeom>
                    </p:spPr>
                  </p:pic>
                </p:oleObj>
              </mc:Fallback>
            </mc:AlternateContent>
          </a:graphicData>
        </a:graphic>
      </p:graphicFrame>
      <p:pic>
        <p:nvPicPr>
          <p:cNvPr id="16" name="Content Placeholder 15" descr="A man uses a Breathalyzer.">
            <a:extLst>
              <a:ext uri="{FF2B5EF4-FFF2-40B4-BE49-F238E27FC236}">
                <a16:creationId xmlns:a16="http://schemas.microsoft.com/office/drawing/2014/main" id="{41A61EE7-3BA6-4F42-A356-CBF046FFF809}"/>
              </a:ext>
            </a:extLst>
          </p:cNvPr>
          <p:cNvPicPr>
            <a:picLocks noGrp="1" noChangeAspect="1"/>
          </p:cNvPicPr>
          <p:nvPr>
            <p:ph sz="quarter" idx="16"/>
          </p:nvPr>
        </p:nvPicPr>
        <p:blipFill>
          <a:blip r:embed="rId10"/>
          <a:stretch>
            <a:fillRect/>
          </a:stretch>
        </p:blipFill>
        <p:spPr>
          <a:xfrm>
            <a:off x="5977020" y="1571546"/>
            <a:ext cx="2712955" cy="1828959"/>
          </a:xfrm>
          <a:prstGeom prst="rect">
            <a:avLst/>
          </a:prstGeom>
        </p:spPr>
      </p:pic>
      <p:pic>
        <p:nvPicPr>
          <p:cNvPr id="17" name="Content Placeholder 16" descr="The condensed structures of the reaction are as follows. For long description in Notes pane, press F6.&#10;">
            <a:extLst>
              <a:ext uri="{FF2B5EF4-FFF2-40B4-BE49-F238E27FC236}">
                <a16:creationId xmlns:a16="http://schemas.microsoft.com/office/drawing/2014/main" id="{BAEE5D47-B26F-4446-9923-093ACAB942BB}"/>
              </a:ext>
            </a:extLst>
          </p:cNvPr>
          <p:cNvPicPr>
            <a:picLocks noGrp="1" noChangeAspect="1"/>
          </p:cNvPicPr>
          <p:nvPr>
            <p:ph sz="quarter" idx="17"/>
          </p:nvPr>
        </p:nvPicPr>
        <p:blipFill>
          <a:blip r:embed="rId11"/>
          <a:stretch>
            <a:fillRect/>
          </a:stretch>
        </p:blipFill>
        <p:spPr>
          <a:xfrm>
            <a:off x="3563349" y="5348287"/>
            <a:ext cx="5126626" cy="980987"/>
          </a:xfrm>
          <a:prstGeom prst="rect">
            <a:avLst/>
          </a:prstGeom>
        </p:spPr>
      </p:pic>
    </p:spTree>
    <p:extLst>
      <p:ext uri="{BB962C8B-B14F-4D97-AF65-F5344CB8AC3E}">
        <p14:creationId xmlns:p14="http://schemas.microsoft.com/office/powerpoint/2010/main" val="3795242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Oxidation of Thiols</a:t>
            </a:r>
          </a:p>
        </p:txBody>
      </p:sp>
      <p:sp>
        <p:nvSpPr>
          <p:cNvPr id="3" name="Content Placeholder 2"/>
          <p:cNvSpPr>
            <a:spLocks noGrp="1"/>
          </p:cNvSpPr>
          <p:nvPr>
            <p:ph sz="quarter" idx="13"/>
          </p:nvPr>
        </p:nvSpPr>
        <p:spPr>
          <a:xfrm>
            <a:off x="457200" y="1556327"/>
            <a:ext cx="5029200" cy="999548"/>
          </a:xfrm>
        </p:spPr>
        <p:txBody>
          <a:bodyPr/>
          <a:lstStyle/>
          <a:p>
            <a:pPr marL="432" indent="0" algn="just">
              <a:buNone/>
            </a:pPr>
            <a:r>
              <a:rPr lang="en-US" dirty="0"/>
              <a:t>When thiols undergo oxidation,</a:t>
            </a:r>
          </a:p>
          <a:p>
            <a:pPr algn="just"/>
            <a:r>
              <a:rPr lang="en-US" dirty="0"/>
              <a:t>an H atom is lost from each of two</a:t>
            </a:r>
            <a:endParaRPr lang="en-IN" dirty="0"/>
          </a:p>
        </p:txBody>
      </p:sp>
      <p:graphicFrame>
        <p:nvGraphicFramePr>
          <p:cNvPr id="13" name="Object 12" descr="Single bond S H groups">
            <a:extLst>
              <a:ext uri="{FF2B5EF4-FFF2-40B4-BE49-F238E27FC236}">
                <a16:creationId xmlns:a16="http://schemas.microsoft.com/office/drawing/2014/main" id="{4800CCFE-1F31-4B78-80CE-EC3FAEA95AEC}"/>
              </a:ext>
            </a:extLst>
          </p:cNvPr>
          <p:cNvGraphicFramePr>
            <a:graphicFrameLocks noChangeAspect="1"/>
          </p:cNvGraphicFramePr>
          <p:nvPr>
            <p:extLst/>
          </p:nvPr>
        </p:nvGraphicFramePr>
        <p:xfrm>
          <a:off x="5612854" y="2157060"/>
          <a:ext cx="1754188" cy="322262"/>
        </p:xfrm>
        <a:graphic>
          <a:graphicData uri="http://schemas.openxmlformats.org/presentationml/2006/ole">
            <mc:AlternateContent xmlns:mc="http://schemas.openxmlformats.org/markup-compatibility/2006">
              <mc:Choice xmlns:v="urn:schemas-microsoft-com:vml" Requires="v">
                <p:oleObj spid="_x0000_s30723" name="Equation" r:id="rId4" imgW="1930320" imgH="355320" progId="Equation.DSMT4">
                  <p:embed/>
                </p:oleObj>
              </mc:Choice>
              <mc:Fallback>
                <p:oleObj name="Equation" r:id="rId4" imgW="1930320" imgH="355320" progId="Equation.DSMT4">
                  <p:embed/>
                  <p:pic>
                    <p:nvPicPr>
                      <p:cNvPr id="13" name="Object 12" descr="Single bond S H groups">
                        <a:extLst>
                          <a:ext uri="{FF2B5EF4-FFF2-40B4-BE49-F238E27FC236}">
                            <a16:creationId xmlns:a16="http://schemas.microsoft.com/office/drawing/2014/main" id="{4800CCFE-1F31-4B78-80CE-EC3FAEA95AEC}"/>
                          </a:ext>
                        </a:extLst>
                      </p:cNvPr>
                      <p:cNvPicPr/>
                      <p:nvPr/>
                    </p:nvPicPr>
                    <p:blipFill>
                      <a:blip r:embed="rId5"/>
                      <a:stretch>
                        <a:fillRect/>
                      </a:stretch>
                    </p:blipFill>
                    <p:spPr>
                      <a:xfrm>
                        <a:off x="5612854" y="2157060"/>
                        <a:ext cx="1754188" cy="322262"/>
                      </a:xfrm>
                      <a:prstGeom prst="rect">
                        <a:avLst/>
                      </a:prstGeom>
                    </p:spPr>
                  </p:pic>
                </p:oleObj>
              </mc:Fallback>
            </mc:AlternateContent>
          </a:graphicData>
        </a:graphic>
      </p:graphicFrame>
      <p:sp>
        <p:nvSpPr>
          <p:cNvPr id="4" name="Content Placeholder 3"/>
          <p:cNvSpPr>
            <a:spLocks noGrp="1"/>
          </p:cNvSpPr>
          <p:nvPr>
            <p:ph sz="quarter" idx="14"/>
          </p:nvPr>
        </p:nvSpPr>
        <p:spPr>
          <a:xfrm>
            <a:off x="457200" y="2641601"/>
            <a:ext cx="8229600" cy="1397000"/>
          </a:xfrm>
        </p:spPr>
        <p:txBody>
          <a:bodyPr/>
          <a:lstStyle/>
          <a:p>
            <a:pPr algn="just"/>
            <a:r>
              <a:rPr lang="en-US" dirty="0"/>
              <a:t>the product is a </a:t>
            </a:r>
            <a:r>
              <a:rPr lang="en-US" b="1" dirty="0"/>
              <a:t>disulfide</a:t>
            </a:r>
          </a:p>
          <a:p>
            <a:pPr algn="just"/>
            <a:r>
              <a:rPr lang="en-US" dirty="0"/>
              <a:t>protein in hair is cross-linked by disulfide bonds found in the amino acid cysteine</a:t>
            </a:r>
            <a:endParaRPr lang="en-IN" dirty="0"/>
          </a:p>
        </p:txBody>
      </p:sp>
      <p:pic>
        <p:nvPicPr>
          <p:cNvPr id="14" name="Content Placeholder 13" descr="Cysteine side groups in a protein chain yield a disulfide bond in a protein chain plus H 2 O. For long description in Notes pane, press F6.">
            <a:extLst>
              <a:ext uri="{FF2B5EF4-FFF2-40B4-BE49-F238E27FC236}">
                <a16:creationId xmlns:a16="http://schemas.microsoft.com/office/drawing/2014/main" id="{2EA4F75E-6F62-4C05-B492-CFF4D94B5A25}"/>
              </a:ext>
            </a:extLst>
          </p:cNvPr>
          <p:cNvPicPr>
            <a:picLocks noGrp="1" noChangeAspect="1"/>
          </p:cNvPicPr>
          <p:nvPr>
            <p:ph sz="quarter" idx="15"/>
          </p:nvPr>
        </p:nvPicPr>
        <p:blipFill>
          <a:blip r:embed="rId6"/>
          <a:stretch>
            <a:fillRect/>
          </a:stretch>
        </p:blipFill>
        <p:spPr>
          <a:xfrm>
            <a:off x="763257" y="4200880"/>
            <a:ext cx="7620660" cy="1914310"/>
          </a:xfrm>
          <a:prstGeom prst="rect">
            <a:avLst/>
          </a:prstGeom>
        </p:spPr>
      </p:pic>
    </p:spTree>
    <p:extLst>
      <p:ext uri="{BB962C8B-B14F-4D97-AF65-F5344CB8AC3E}">
        <p14:creationId xmlns:p14="http://schemas.microsoft.com/office/powerpoint/2010/main" val="34944182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Alcohol on the Body</a:t>
            </a:r>
            <a:endParaRPr lang="en-IN" dirty="0"/>
          </a:p>
        </p:txBody>
      </p:sp>
      <p:sp>
        <p:nvSpPr>
          <p:cNvPr id="13" name="Content Placeholder 12"/>
          <p:cNvSpPr>
            <a:spLocks noGrp="1"/>
          </p:cNvSpPr>
          <p:nvPr>
            <p:ph sz="quarter" idx="13"/>
          </p:nvPr>
        </p:nvSpPr>
        <p:spPr>
          <a:xfrm>
            <a:off x="457200" y="1556327"/>
            <a:ext cx="8229600" cy="691573"/>
          </a:xfrm>
        </p:spPr>
        <p:txBody>
          <a:bodyPr/>
          <a:lstStyle/>
          <a:p>
            <a:pPr marL="432" indent="0" algn="just">
              <a:buNone/>
            </a:pPr>
            <a:r>
              <a:rPr lang="en-US" b="1" dirty="0"/>
              <a:t>Table 12.3</a:t>
            </a:r>
            <a:r>
              <a:rPr lang="en-US" dirty="0"/>
              <a:t> Typical Behaviors Exhibited by a 150-l</a:t>
            </a:r>
            <a:r>
              <a:rPr lang="en-US" sz="100" dirty="0"/>
              <a:t> </a:t>
            </a:r>
            <a:r>
              <a:rPr lang="en-US" dirty="0"/>
              <a:t>b Person Consuming Alcohol</a:t>
            </a:r>
            <a:endParaRPr lang="en-IN" dirty="0"/>
          </a:p>
        </p:txBody>
      </p:sp>
      <p:graphicFrame>
        <p:nvGraphicFramePr>
          <p:cNvPr id="15" name="Content Placeholder 14"/>
          <p:cNvGraphicFramePr>
            <a:graphicFrameLocks noGrp="1"/>
          </p:cNvGraphicFramePr>
          <p:nvPr>
            <p:ph sz="quarter" idx="14"/>
            <p:extLst/>
          </p:nvPr>
        </p:nvGraphicFramePr>
        <p:xfrm>
          <a:off x="457200" y="2374900"/>
          <a:ext cx="8229600" cy="3931920"/>
        </p:xfrm>
        <a:graphic>
          <a:graphicData uri="http://schemas.openxmlformats.org/drawingml/2006/table">
            <a:tbl>
              <a:tblPr firstRow="1" bandRow="1">
                <a:tableStyleId>{2D5ABB26-0587-4C30-8999-92F81FD0307C}</a:tableStyleId>
              </a:tblPr>
              <a:tblGrid>
                <a:gridCol w="2349500">
                  <a:extLst>
                    <a:ext uri="{9D8B030D-6E8A-4147-A177-3AD203B41FA5}">
                      <a16:colId xmlns:a16="http://schemas.microsoft.com/office/drawing/2014/main" val="2023342566"/>
                    </a:ext>
                  </a:extLst>
                </a:gridCol>
                <a:gridCol w="1828800">
                  <a:extLst>
                    <a:ext uri="{9D8B030D-6E8A-4147-A177-3AD203B41FA5}">
                      <a16:colId xmlns:a16="http://schemas.microsoft.com/office/drawing/2014/main" val="153691229"/>
                    </a:ext>
                  </a:extLst>
                </a:gridCol>
                <a:gridCol w="4051300">
                  <a:extLst>
                    <a:ext uri="{9D8B030D-6E8A-4147-A177-3AD203B41FA5}">
                      <a16:colId xmlns:a16="http://schemas.microsoft.com/office/drawing/2014/main" val="1404880390"/>
                    </a:ext>
                  </a:extLst>
                </a:gridCol>
              </a:tblGrid>
              <a:tr h="429141">
                <a:tc>
                  <a:txBody>
                    <a:bodyPr/>
                    <a:lstStyle/>
                    <a:p>
                      <a:r>
                        <a:rPr lang="en-US" sz="1800" b="1" dirty="0"/>
                        <a:t>Number of Beers (12 oz) or Glasses of Wine (5 oz) in 1 h</a:t>
                      </a:r>
                      <a:endParaRPr lang="en-IN" sz="18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i="0" u="none" strike="noStrike" cap="none" baseline="0" dirty="0">
                          <a:solidFill>
                            <a:schemeClr val="tx1"/>
                          </a:solidFill>
                          <a:latin typeface="+mn-lt"/>
                          <a:ea typeface="+mn-ea"/>
                          <a:cs typeface="+mn-cs"/>
                          <a:sym typeface="Arial"/>
                        </a:rPr>
                        <a:t>Blood Alcohol Level </a:t>
                      </a:r>
                      <a:r>
                        <a:rPr lang="en-US" sz="100" b="1" i="0" u="none" strike="noStrike" cap="none" baseline="0" dirty="0">
                          <a:solidFill>
                            <a:schemeClr val="tx1"/>
                          </a:solidFill>
                          <a:latin typeface="+mn-lt"/>
                          <a:ea typeface="+mn-ea"/>
                          <a:cs typeface="+mn-cs"/>
                          <a:sym typeface="Arial"/>
                        </a:rPr>
                        <a:t>percent mass over volume</a:t>
                      </a:r>
                      <a:endParaRPr lang="en-IN" sz="1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1" i="0" u="none" strike="noStrike" cap="none" baseline="0" dirty="0">
                          <a:solidFill>
                            <a:schemeClr val="tx1"/>
                          </a:solidFill>
                          <a:latin typeface="+mn-lt"/>
                          <a:ea typeface="+mn-ea"/>
                          <a:cs typeface="+mn-cs"/>
                          <a:sym typeface="Arial"/>
                        </a:rPr>
                        <a:t>Typical Behavior</a:t>
                      </a:r>
                      <a:endParaRPr lang="en-IN" sz="18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925221"/>
                  </a:ext>
                </a:extLst>
              </a:tr>
              <a:tr h="174040">
                <a:tc>
                  <a:txBody>
                    <a:bodyPr/>
                    <a:lstStyle/>
                    <a:p>
                      <a:r>
                        <a:rPr lang="en-IN" sz="1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0.025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Slightly dizzy, talkative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5671374"/>
                  </a:ext>
                </a:extLst>
              </a:tr>
              <a:tr h="300399">
                <a:tc>
                  <a:txBody>
                    <a:bodyPr/>
                    <a:lstStyle/>
                    <a:p>
                      <a:r>
                        <a:rPr lang="en-IN" sz="1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0.050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Euphoria, loud talking and laughing</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702976"/>
                  </a:ext>
                </a:extLst>
              </a:tr>
              <a:tr h="429141">
                <a:tc>
                  <a:txBody>
                    <a:bodyPr/>
                    <a:lstStyle/>
                    <a:p>
                      <a:r>
                        <a:rPr lang="en-IN" sz="18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t>Loss of inhibition, loss of coordination, drowsiness, legally intoxicated in most states</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7524711"/>
                  </a:ext>
                </a:extLst>
              </a:tr>
              <a:tr h="300399">
                <a:tc>
                  <a:txBody>
                    <a:bodyPr/>
                    <a:lstStyle/>
                    <a:p>
                      <a:r>
                        <a:rPr lang="en-IN" sz="18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800" dirty="0"/>
                        <a:t>Intoxicated, quick to anger, exaggerated emotions</a:t>
                      </a:r>
                      <a:endParaRPr lang="en-IN"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2332950"/>
                  </a:ext>
                </a:extLst>
              </a:tr>
              <a:tr h="174040">
                <a:tc>
                  <a:txBody>
                    <a:bodyPr/>
                    <a:lstStyle/>
                    <a:p>
                      <a:r>
                        <a:rPr lang="en-IN" sz="18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Unconscious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473080"/>
                  </a:ext>
                </a:extLst>
              </a:tr>
              <a:tr h="174040">
                <a:tc>
                  <a:txBody>
                    <a:bodyPr/>
                    <a:lstStyle/>
                    <a:p>
                      <a:r>
                        <a:rPr lang="en-IN" sz="1800" dirty="0"/>
                        <a:t>16</a:t>
                      </a:r>
                      <a:r>
                        <a:rPr lang="en-IN" sz="1800" dirty="0">
                          <a:latin typeface="Arial" panose="020B0604020202020204" pitchFamily="34" charset="0"/>
                          <a:cs typeface="Arial" panose="020B0604020202020204" pitchFamily="34" charset="0"/>
                        </a:rPr>
                        <a:t>–</a:t>
                      </a:r>
                      <a:r>
                        <a:rPr lang="en-IN" sz="18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0.40</a:t>
                      </a:r>
                      <a:r>
                        <a:rPr lang="en-IN" sz="1800" dirty="0">
                          <a:latin typeface="Arial" panose="020B0604020202020204" pitchFamily="34" charset="0"/>
                          <a:cs typeface="Arial" panose="020B0604020202020204" pitchFamily="34" charset="0"/>
                        </a:rPr>
                        <a:t>–</a:t>
                      </a:r>
                      <a:r>
                        <a:rPr lang="en-IN" sz="1800" dirty="0"/>
                        <a:t>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Coma and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77158"/>
                  </a:ext>
                </a:extLst>
              </a:tr>
            </a:tbl>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3486465" y="3013076"/>
          <a:ext cx="799470" cy="250814"/>
        </p:xfrm>
        <a:graphic>
          <a:graphicData uri="http://schemas.openxmlformats.org/presentationml/2006/ole">
            <mc:AlternateContent xmlns:mc="http://schemas.openxmlformats.org/markup-compatibility/2006">
              <mc:Choice xmlns:v="urn:schemas-microsoft-com:vml" Requires="v">
                <p:oleObj spid="_x0000_s31747" name="Equation" r:id="rId3" imgW="647640" imgH="203040" progId="Equation.DSMT4">
                  <p:embed/>
                </p:oleObj>
              </mc:Choice>
              <mc:Fallback>
                <p:oleObj name="Equation" r:id="rId3" imgW="647640" imgH="203040" progId="Equation.DSMT4">
                  <p:embed/>
                  <p:pic>
                    <p:nvPicPr>
                      <p:cNvPr id="16" name="Object 15">
                        <a:extLst>
                          <a:ext uri="{C183D7F6-B498-43B3-948B-1728B52AA6E4}">
                            <adec:decorative xmlns:adec="http://schemas.microsoft.com/office/drawing/2017/decorative" val="1"/>
                          </a:ext>
                        </a:extLst>
                      </p:cNvPr>
                      <p:cNvPicPr/>
                      <p:nvPr/>
                    </p:nvPicPr>
                    <p:blipFill>
                      <a:blip r:embed="rId4"/>
                      <a:stretch>
                        <a:fillRect/>
                      </a:stretch>
                    </p:blipFill>
                    <p:spPr>
                      <a:xfrm>
                        <a:off x="3486465" y="3013076"/>
                        <a:ext cx="799470" cy="25081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602641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Tollens</a:t>
            </a:r>
            <a:r>
              <a:rPr lang="en-IN" dirty="0"/>
              <a:t>’ Test</a:t>
            </a:r>
          </a:p>
        </p:txBody>
      </p:sp>
      <p:sp>
        <p:nvSpPr>
          <p:cNvPr id="13" name="Content Placeholder 12"/>
          <p:cNvSpPr>
            <a:spLocks noGrp="1"/>
          </p:cNvSpPr>
          <p:nvPr>
            <p:ph sz="quarter" idx="13"/>
          </p:nvPr>
        </p:nvSpPr>
        <p:spPr>
          <a:xfrm>
            <a:off x="457200" y="1556327"/>
            <a:ext cx="4749800" cy="999304"/>
          </a:xfrm>
        </p:spPr>
        <p:txBody>
          <a:bodyPr/>
          <a:lstStyle/>
          <a:p>
            <a:pPr marL="432" indent="0" algn="just">
              <a:buNone/>
            </a:pPr>
            <a:r>
              <a:rPr lang="en-US" dirty="0"/>
              <a:t>In </a:t>
            </a:r>
            <a:r>
              <a:rPr lang="en-US" b="1" dirty="0" err="1"/>
              <a:t>Tollens</a:t>
            </a:r>
            <a:r>
              <a:rPr lang="en-US" b="1" dirty="0"/>
              <a:t>’</a:t>
            </a:r>
            <a:r>
              <a:rPr lang="en-US" dirty="0"/>
              <a:t> test,</a:t>
            </a:r>
          </a:p>
          <a:p>
            <a:pPr algn="just"/>
            <a:r>
              <a:rPr lang="en-US" dirty="0" err="1"/>
              <a:t>Tollens</a:t>
            </a:r>
            <a:r>
              <a:rPr lang="en-US" dirty="0"/>
              <a:t>’ reagent, which contains</a:t>
            </a:r>
            <a:endParaRPr lang="en-IN" dirty="0"/>
          </a:p>
        </p:txBody>
      </p:sp>
      <p:graphicFrame>
        <p:nvGraphicFramePr>
          <p:cNvPr id="33" name="Object 32" descr="A g super plus,"/>
          <p:cNvGraphicFramePr>
            <a:graphicFrameLocks noChangeAspect="1"/>
          </p:cNvGraphicFramePr>
          <p:nvPr>
            <p:extLst/>
          </p:nvPr>
        </p:nvGraphicFramePr>
        <p:xfrm>
          <a:off x="5261485" y="2090820"/>
          <a:ext cx="613040" cy="426255"/>
        </p:xfrm>
        <a:graphic>
          <a:graphicData uri="http://schemas.openxmlformats.org/presentationml/2006/ole">
            <mc:AlternateContent xmlns:mc="http://schemas.openxmlformats.org/markup-compatibility/2006">
              <mc:Choice xmlns:v="urn:schemas-microsoft-com:vml" Requires="v">
                <p:oleObj spid="_x0000_s32772" name="Equation" r:id="rId4" imgW="330120" imgH="228600" progId="Equation.DSMT4">
                  <p:embed/>
                </p:oleObj>
              </mc:Choice>
              <mc:Fallback>
                <p:oleObj name="Equation" r:id="rId4" imgW="330120" imgH="228600" progId="Equation.DSMT4">
                  <p:embed/>
                  <p:pic>
                    <p:nvPicPr>
                      <p:cNvPr id="33" name="Object 32" descr="A g super plus,"/>
                      <p:cNvPicPr/>
                      <p:nvPr/>
                    </p:nvPicPr>
                    <p:blipFill>
                      <a:blip r:embed="rId5"/>
                      <a:stretch>
                        <a:fillRect/>
                      </a:stretch>
                    </p:blipFill>
                    <p:spPr>
                      <a:xfrm>
                        <a:off x="5261485" y="2090820"/>
                        <a:ext cx="613040" cy="426255"/>
                      </a:xfrm>
                      <a:prstGeom prst="rect">
                        <a:avLst/>
                      </a:prstGeom>
                    </p:spPr>
                  </p:pic>
                </p:oleObj>
              </mc:Fallback>
            </mc:AlternateContent>
          </a:graphicData>
        </a:graphic>
      </p:graphicFrame>
      <p:sp>
        <p:nvSpPr>
          <p:cNvPr id="14" name="Content Placeholder 13"/>
          <p:cNvSpPr>
            <a:spLocks noGrp="1"/>
          </p:cNvSpPr>
          <p:nvPr>
            <p:ph sz="quarter" idx="14"/>
          </p:nvPr>
        </p:nvSpPr>
        <p:spPr>
          <a:xfrm>
            <a:off x="6043310" y="2090820"/>
            <a:ext cx="2757790" cy="449179"/>
          </a:xfrm>
        </p:spPr>
        <p:txBody>
          <a:bodyPr/>
          <a:lstStyle/>
          <a:p>
            <a:pPr marL="432" indent="0" algn="just">
              <a:buNone/>
            </a:pPr>
            <a:r>
              <a:rPr lang="en-US" dirty="0"/>
              <a:t>oxidizes aldehydes</a:t>
            </a:r>
            <a:endParaRPr lang="en-IN" dirty="0"/>
          </a:p>
        </p:txBody>
      </p:sp>
      <p:sp>
        <p:nvSpPr>
          <p:cNvPr id="15" name="Content Placeholder 14"/>
          <p:cNvSpPr>
            <a:spLocks noGrp="1"/>
          </p:cNvSpPr>
          <p:nvPr>
            <p:ph sz="quarter" idx="15"/>
          </p:nvPr>
        </p:nvSpPr>
        <p:spPr>
          <a:xfrm>
            <a:off x="457201" y="2619375"/>
            <a:ext cx="2603500" cy="444500"/>
          </a:xfrm>
        </p:spPr>
        <p:txBody>
          <a:bodyPr/>
          <a:lstStyle/>
          <a:p>
            <a:pPr marL="255600" indent="0" algn="just">
              <a:buNone/>
            </a:pPr>
            <a:r>
              <a:rPr lang="en-US" dirty="0"/>
              <a:t>but not ketones.</a:t>
            </a:r>
          </a:p>
        </p:txBody>
      </p:sp>
      <p:sp>
        <p:nvSpPr>
          <p:cNvPr id="16" name="Content Placeholder 15"/>
          <p:cNvSpPr>
            <a:spLocks noGrp="1"/>
          </p:cNvSpPr>
          <p:nvPr>
            <p:ph sz="quarter" idx="16"/>
          </p:nvPr>
        </p:nvSpPr>
        <p:spPr>
          <a:xfrm>
            <a:off x="457201" y="3127619"/>
            <a:ext cx="266700" cy="441081"/>
          </a:xfrm>
        </p:spPr>
        <p:txBody>
          <a:bodyPr/>
          <a:lstStyle/>
          <a:p>
            <a:pPr marL="0" indent="0" algn="just"/>
            <a:r>
              <a:rPr lang="en-US" dirty="0"/>
              <a:t> </a:t>
            </a:r>
            <a:endParaRPr lang="en-IN" sz="100" dirty="0"/>
          </a:p>
        </p:txBody>
      </p:sp>
      <p:graphicFrame>
        <p:nvGraphicFramePr>
          <p:cNvPr id="34" name="Object 33" descr="A g super plus"/>
          <p:cNvGraphicFramePr>
            <a:graphicFrameLocks noChangeAspect="1"/>
          </p:cNvGraphicFramePr>
          <p:nvPr>
            <p:extLst/>
          </p:nvPr>
        </p:nvGraphicFramePr>
        <p:xfrm>
          <a:off x="838200" y="3127619"/>
          <a:ext cx="542925" cy="427038"/>
        </p:xfrm>
        <a:graphic>
          <a:graphicData uri="http://schemas.openxmlformats.org/presentationml/2006/ole">
            <mc:AlternateContent xmlns:mc="http://schemas.openxmlformats.org/markup-compatibility/2006">
              <mc:Choice xmlns:v="urn:schemas-microsoft-com:vml" Requires="v">
                <p:oleObj spid="_x0000_s32773" name="Equation" r:id="rId6" imgW="291960" imgH="228600" progId="Equation.DSMT4">
                  <p:embed/>
                </p:oleObj>
              </mc:Choice>
              <mc:Fallback>
                <p:oleObj name="Equation" r:id="rId6" imgW="291960" imgH="228600" progId="Equation.DSMT4">
                  <p:embed/>
                  <p:pic>
                    <p:nvPicPr>
                      <p:cNvPr id="34" name="Object 33" descr="A g super plus"/>
                      <p:cNvPicPr/>
                      <p:nvPr/>
                    </p:nvPicPr>
                    <p:blipFill>
                      <a:blip r:embed="rId7"/>
                      <a:stretch>
                        <a:fillRect/>
                      </a:stretch>
                    </p:blipFill>
                    <p:spPr>
                      <a:xfrm>
                        <a:off x="838200" y="3127619"/>
                        <a:ext cx="542925" cy="427038"/>
                      </a:xfrm>
                      <a:prstGeom prst="rect">
                        <a:avLst/>
                      </a:prstGeom>
                    </p:spPr>
                  </p:pic>
                </p:oleObj>
              </mc:Fallback>
            </mc:AlternateContent>
          </a:graphicData>
        </a:graphic>
      </p:graphicFrame>
      <p:sp>
        <p:nvSpPr>
          <p:cNvPr id="17" name="Content Placeholder 16"/>
          <p:cNvSpPr>
            <a:spLocks noGrp="1"/>
          </p:cNvSpPr>
          <p:nvPr>
            <p:ph sz="quarter" idx="17"/>
          </p:nvPr>
        </p:nvSpPr>
        <p:spPr>
          <a:xfrm>
            <a:off x="1495424" y="3127620"/>
            <a:ext cx="7254876" cy="441080"/>
          </a:xfrm>
        </p:spPr>
        <p:txBody>
          <a:bodyPr/>
          <a:lstStyle/>
          <a:p>
            <a:pPr marL="432" indent="0" algn="just">
              <a:buNone/>
            </a:pPr>
            <a:r>
              <a:rPr lang="en-US" dirty="0"/>
              <a:t>is reduced to metallic A</a:t>
            </a:r>
            <a:r>
              <a:rPr lang="en-US" sz="100" dirty="0"/>
              <a:t> </a:t>
            </a:r>
            <a:r>
              <a:rPr lang="en-US" dirty="0"/>
              <a:t>g, which looks like a mirror in</a:t>
            </a:r>
            <a:endParaRPr lang="en-IN" dirty="0"/>
          </a:p>
        </p:txBody>
      </p:sp>
      <p:sp>
        <p:nvSpPr>
          <p:cNvPr id="18" name="Content Placeholder 17"/>
          <p:cNvSpPr>
            <a:spLocks noGrp="1"/>
          </p:cNvSpPr>
          <p:nvPr>
            <p:ph sz="quarter" idx="18"/>
          </p:nvPr>
        </p:nvSpPr>
        <p:spPr>
          <a:xfrm>
            <a:off x="457201" y="3651497"/>
            <a:ext cx="2235200" cy="425203"/>
          </a:xfrm>
        </p:spPr>
        <p:txBody>
          <a:bodyPr/>
          <a:lstStyle/>
          <a:p>
            <a:pPr marL="255600" indent="0" algn="just">
              <a:buNone/>
            </a:pPr>
            <a:r>
              <a:rPr lang="en-US" dirty="0"/>
              <a:t>the test tube.</a:t>
            </a:r>
            <a:endParaRPr lang="en-IN" dirty="0"/>
          </a:p>
        </p:txBody>
      </p:sp>
      <p:pic>
        <p:nvPicPr>
          <p:cNvPr id="36" name="Content Placeholder 35" descr="The condensed structures for the reaction are as follows. For long description in Notes pane, press F6.&#10;">
            <a:extLst>
              <a:ext uri="{FF2B5EF4-FFF2-40B4-BE49-F238E27FC236}">
                <a16:creationId xmlns:a16="http://schemas.microsoft.com/office/drawing/2014/main" id="{2A172C1A-32AF-444E-BD6F-9274C8E9C302}"/>
              </a:ext>
            </a:extLst>
          </p:cNvPr>
          <p:cNvPicPr>
            <a:picLocks noGrp="1" noChangeAspect="1"/>
          </p:cNvPicPr>
          <p:nvPr>
            <p:ph sz="quarter" idx="19"/>
          </p:nvPr>
        </p:nvPicPr>
        <p:blipFill>
          <a:blip r:embed="rId8"/>
          <a:stretch>
            <a:fillRect/>
          </a:stretch>
        </p:blipFill>
        <p:spPr>
          <a:xfrm>
            <a:off x="431800" y="4664322"/>
            <a:ext cx="5413717" cy="1201016"/>
          </a:xfrm>
          <a:prstGeom prst="rect">
            <a:avLst/>
          </a:prstGeom>
        </p:spPr>
      </p:pic>
      <p:pic>
        <p:nvPicPr>
          <p:cNvPr id="37" name="Content Placeholder 36" descr="The Tollens’ test produces silver metal as shown in a test tube and a mirror. The reaction shows, A g plus + 1 e minus yields A g, solid.">
            <a:extLst>
              <a:ext uri="{FF2B5EF4-FFF2-40B4-BE49-F238E27FC236}">
                <a16:creationId xmlns:a16="http://schemas.microsoft.com/office/drawing/2014/main" id="{FEFA51F5-CF63-4A13-858D-970DE7FA56BA}"/>
              </a:ext>
            </a:extLst>
          </p:cNvPr>
          <p:cNvPicPr>
            <a:picLocks noGrp="1" noChangeAspect="1"/>
          </p:cNvPicPr>
          <p:nvPr>
            <p:ph sz="quarter" idx="20"/>
          </p:nvPr>
        </p:nvPicPr>
        <p:blipFill>
          <a:blip r:embed="rId9"/>
          <a:stretch>
            <a:fillRect/>
          </a:stretch>
        </p:blipFill>
        <p:spPr>
          <a:xfrm>
            <a:off x="6063759" y="4542349"/>
            <a:ext cx="2737341" cy="1682642"/>
          </a:xfrm>
          <a:prstGeom prst="rect">
            <a:avLst/>
          </a:prstGeom>
        </p:spPr>
      </p:pic>
    </p:spTree>
    <p:extLst>
      <p:ext uri="{BB962C8B-B14F-4D97-AF65-F5344CB8AC3E}">
        <p14:creationId xmlns:p14="http://schemas.microsoft.com/office/powerpoint/2010/main" val="1941278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Benedict’s Test </a:t>
            </a:r>
            <a:r>
              <a:rPr lang="en-IN" sz="2000" b="0" dirty="0"/>
              <a:t>(1 of 2)</a:t>
            </a:r>
            <a:endParaRPr lang="en-IN" dirty="0"/>
          </a:p>
        </p:txBody>
      </p:sp>
      <p:sp>
        <p:nvSpPr>
          <p:cNvPr id="13" name="Content Placeholder 12"/>
          <p:cNvSpPr>
            <a:spLocks noGrp="1"/>
          </p:cNvSpPr>
          <p:nvPr>
            <p:ph sz="quarter" idx="13"/>
          </p:nvPr>
        </p:nvSpPr>
        <p:spPr>
          <a:xfrm>
            <a:off x="457201" y="1556327"/>
            <a:ext cx="3098800" cy="450273"/>
          </a:xfrm>
        </p:spPr>
        <p:txBody>
          <a:bodyPr/>
          <a:lstStyle/>
          <a:p>
            <a:pPr marL="432" indent="0" algn="just">
              <a:buNone/>
            </a:pPr>
            <a:r>
              <a:rPr lang="en-IN" dirty="0"/>
              <a:t>In </a:t>
            </a:r>
            <a:r>
              <a:rPr lang="en-IN" b="1" dirty="0"/>
              <a:t>Benedict’s test,</a:t>
            </a:r>
          </a:p>
        </p:txBody>
      </p:sp>
      <p:sp>
        <p:nvSpPr>
          <p:cNvPr id="14" name="Content Placeholder 13"/>
          <p:cNvSpPr>
            <a:spLocks noGrp="1"/>
          </p:cNvSpPr>
          <p:nvPr>
            <p:ph sz="quarter" idx="14"/>
          </p:nvPr>
        </p:nvSpPr>
        <p:spPr>
          <a:xfrm>
            <a:off x="457200" y="2072055"/>
            <a:ext cx="5105400" cy="429845"/>
          </a:xfrm>
        </p:spPr>
        <p:txBody>
          <a:bodyPr/>
          <a:lstStyle/>
          <a:p>
            <a:pPr algn="just"/>
            <a:r>
              <a:rPr lang="en-IN" dirty="0"/>
              <a:t>Benedict’s reagent, which contains</a:t>
            </a:r>
          </a:p>
        </p:txBody>
      </p:sp>
      <p:graphicFrame>
        <p:nvGraphicFramePr>
          <p:cNvPr id="33" name="Object 32" descr="C u superscript 2 plus, ">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5676900" y="2097088"/>
          <a:ext cx="711200" cy="381000"/>
        </p:xfrm>
        <a:graphic>
          <a:graphicData uri="http://schemas.openxmlformats.org/presentationml/2006/ole">
            <mc:AlternateContent xmlns:mc="http://schemas.openxmlformats.org/markup-compatibility/2006">
              <mc:Choice xmlns:v="urn:schemas-microsoft-com:vml" Requires="v">
                <p:oleObj spid="_x0000_s33798" name="Equation" r:id="rId4" imgW="711000" imgH="380880" progId="Equation.DSMT4">
                  <p:embed/>
                </p:oleObj>
              </mc:Choice>
              <mc:Fallback>
                <p:oleObj name="Equation" r:id="rId4" imgW="711000" imgH="380880" progId="Equation.DSMT4">
                  <p:embed/>
                  <p:pic>
                    <p:nvPicPr>
                      <p:cNvPr id="33" name="Object 32" descr="C u superscript 2 plus, ">
                        <a:extLst>
                          <a:ext uri="{FF2B5EF4-FFF2-40B4-BE49-F238E27FC236}">
                            <a16:creationId xmlns:a16="http://schemas.microsoft.com/office/drawing/2014/main" id="{625D88EB-A4FD-4D04-B497-0BC4E5C0639A}"/>
                          </a:ext>
                        </a:extLst>
                      </p:cNvPr>
                      <p:cNvPicPr/>
                      <p:nvPr/>
                    </p:nvPicPr>
                    <p:blipFill>
                      <a:blip r:embed="rId5"/>
                      <a:stretch>
                        <a:fillRect/>
                      </a:stretch>
                    </p:blipFill>
                    <p:spPr>
                      <a:xfrm>
                        <a:off x="5676900" y="2097088"/>
                        <a:ext cx="711200" cy="381000"/>
                      </a:xfrm>
                      <a:prstGeom prst="rect">
                        <a:avLst/>
                      </a:prstGeom>
                    </p:spPr>
                  </p:pic>
                </p:oleObj>
              </mc:Fallback>
            </mc:AlternateContent>
          </a:graphicData>
        </a:graphic>
      </p:graphicFrame>
      <p:sp>
        <p:nvSpPr>
          <p:cNvPr id="15" name="Content Placeholder 14"/>
          <p:cNvSpPr>
            <a:spLocks noGrp="1"/>
          </p:cNvSpPr>
          <p:nvPr>
            <p:ph sz="quarter" idx="15"/>
          </p:nvPr>
        </p:nvSpPr>
        <p:spPr>
          <a:xfrm>
            <a:off x="6502400" y="2072055"/>
            <a:ext cx="1676400" cy="417145"/>
          </a:xfrm>
        </p:spPr>
        <p:txBody>
          <a:bodyPr/>
          <a:lstStyle/>
          <a:p>
            <a:pPr marL="432" indent="0" algn="just">
              <a:buNone/>
            </a:pPr>
            <a:r>
              <a:rPr lang="en-IN" dirty="0"/>
              <a:t>reacts with</a:t>
            </a:r>
          </a:p>
        </p:txBody>
      </p:sp>
      <p:sp>
        <p:nvSpPr>
          <p:cNvPr id="16" name="Content Placeholder 15"/>
          <p:cNvSpPr>
            <a:spLocks noGrp="1"/>
          </p:cNvSpPr>
          <p:nvPr>
            <p:ph sz="quarter" idx="16"/>
          </p:nvPr>
        </p:nvSpPr>
        <p:spPr>
          <a:xfrm>
            <a:off x="457200" y="2567355"/>
            <a:ext cx="4813300" cy="433020"/>
          </a:xfrm>
        </p:spPr>
        <p:txBody>
          <a:bodyPr/>
          <a:lstStyle/>
          <a:p>
            <a:pPr indent="0" algn="just">
              <a:buNone/>
            </a:pPr>
            <a:r>
              <a:rPr lang="en-IN" dirty="0"/>
              <a:t>aldehydes that have an adjacent</a:t>
            </a:r>
          </a:p>
        </p:txBody>
      </p:sp>
      <p:graphicFrame>
        <p:nvGraphicFramePr>
          <p:cNvPr id="34" name="Object 33" descr="Single bond O H group">
            <a:extLst>
              <a:ext uri="{FF2B5EF4-FFF2-40B4-BE49-F238E27FC236}">
                <a16:creationId xmlns:a16="http://schemas.microsoft.com/office/drawing/2014/main" id="{C6554EDC-249B-4FDB-9E26-508DA50928B2}"/>
              </a:ext>
            </a:extLst>
          </p:cNvPr>
          <p:cNvGraphicFramePr>
            <a:graphicFrameLocks noChangeAspect="1"/>
          </p:cNvGraphicFramePr>
          <p:nvPr>
            <p:extLst/>
          </p:nvPr>
        </p:nvGraphicFramePr>
        <p:xfrm>
          <a:off x="5424988" y="2611294"/>
          <a:ext cx="1738036" cy="345142"/>
        </p:xfrm>
        <a:graphic>
          <a:graphicData uri="http://schemas.openxmlformats.org/presentationml/2006/ole">
            <mc:AlternateContent xmlns:mc="http://schemas.openxmlformats.org/markup-compatibility/2006">
              <mc:Choice xmlns:v="urn:schemas-microsoft-com:vml" Requires="v">
                <p:oleObj spid="_x0000_s33799" name="Equation" r:id="rId6" imgW="1790640" imgH="355320" progId="Equation.DSMT4">
                  <p:embed/>
                </p:oleObj>
              </mc:Choice>
              <mc:Fallback>
                <p:oleObj name="Equation" r:id="rId6" imgW="1790640" imgH="355320" progId="Equation.DSMT4">
                  <p:embed/>
                  <p:pic>
                    <p:nvPicPr>
                      <p:cNvPr id="34" name="Object 33" descr="Single bond O H group">
                        <a:extLst>
                          <a:ext uri="{FF2B5EF4-FFF2-40B4-BE49-F238E27FC236}">
                            <a16:creationId xmlns:a16="http://schemas.microsoft.com/office/drawing/2014/main" id="{C6554EDC-249B-4FDB-9E26-508DA50928B2}"/>
                          </a:ext>
                        </a:extLst>
                      </p:cNvPr>
                      <p:cNvPicPr/>
                      <p:nvPr/>
                    </p:nvPicPr>
                    <p:blipFill>
                      <a:blip r:embed="rId7"/>
                      <a:stretch>
                        <a:fillRect/>
                      </a:stretch>
                    </p:blipFill>
                    <p:spPr>
                      <a:xfrm>
                        <a:off x="5424988" y="2611294"/>
                        <a:ext cx="1738036" cy="345142"/>
                      </a:xfrm>
                      <a:prstGeom prst="rect">
                        <a:avLst/>
                      </a:prstGeom>
                    </p:spPr>
                  </p:pic>
                </p:oleObj>
              </mc:Fallback>
            </mc:AlternateContent>
          </a:graphicData>
        </a:graphic>
      </p:graphicFrame>
      <p:sp>
        <p:nvSpPr>
          <p:cNvPr id="17" name="Content Placeholder 16"/>
          <p:cNvSpPr>
            <a:spLocks noGrp="1"/>
          </p:cNvSpPr>
          <p:nvPr>
            <p:ph sz="quarter" idx="17"/>
          </p:nvPr>
        </p:nvSpPr>
        <p:spPr>
          <a:xfrm>
            <a:off x="457200" y="3089642"/>
            <a:ext cx="5308600" cy="415558"/>
          </a:xfrm>
        </p:spPr>
        <p:txBody>
          <a:bodyPr/>
          <a:lstStyle/>
          <a:p>
            <a:pPr algn="just"/>
            <a:r>
              <a:rPr lang="en-IN" dirty="0"/>
              <a:t>When Benedict’s solution containing</a:t>
            </a:r>
          </a:p>
        </p:txBody>
      </p:sp>
      <p:graphicFrame>
        <p:nvGraphicFramePr>
          <p:cNvPr id="35" name="Object 34" descr="C u superscript 2 plus, left parenthesis, C u S O 4, right parenthesis.">
            <a:extLst>
              <a:ext uri="{FF2B5EF4-FFF2-40B4-BE49-F238E27FC236}">
                <a16:creationId xmlns:a16="http://schemas.microsoft.com/office/drawing/2014/main" id="{2F3AFA0E-115E-4DDF-905B-A7727C6CBD94}"/>
              </a:ext>
            </a:extLst>
          </p:cNvPr>
          <p:cNvGraphicFramePr>
            <a:graphicFrameLocks noChangeAspect="1"/>
          </p:cNvGraphicFramePr>
          <p:nvPr>
            <p:extLst/>
          </p:nvPr>
        </p:nvGraphicFramePr>
        <p:xfrm>
          <a:off x="5867783" y="3093329"/>
          <a:ext cx="1764982" cy="414594"/>
        </p:xfrm>
        <a:graphic>
          <a:graphicData uri="http://schemas.openxmlformats.org/presentationml/2006/ole">
            <mc:AlternateContent xmlns:mc="http://schemas.openxmlformats.org/markup-compatibility/2006">
              <mc:Choice xmlns:v="urn:schemas-microsoft-com:vml" Requires="v">
                <p:oleObj spid="_x0000_s33800" name="Equation" r:id="rId8" imgW="1892160" imgH="444240" progId="Equation.DSMT4">
                  <p:embed/>
                </p:oleObj>
              </mc:Choice>
              <mc:Fallback>
                <p:oleObj name="Equation" r:id="rId8" imgW="1892160" imgH="444240" progId="Equation.DSMT4">
                  <p:embed/>
                  <p:pic>
                    <p:nvPicPr>
                      <p:cNvPr id="35" name="Object 34" descr="C u superscript 2 plus, left parenthesis, C u S O 4, right parenthesis.">
                        <a:extLst>
                          <a:ext uri="{FF2B5EF4-FFF2-40B4-BE49-F238E27FC236}">
                            <a16:creationId xmlns:a16="http://schemas.microsoft.com/office/drawing/2014/main" id="{2F3AFA0E-115E-4DDF-905B-A7727C6CBD94}"/>
                          </a:ext>
                        </a:extLst>
                      </p:cNvPr>
                      <p:cNvPicPr/>
                      <p:nvPr/>
                    </p:nvPicPr>
                    <p:blipFill>
                      <a:blip r:embed="rId9"/>
                      <a:stretch>
                        <a:fillRect/>
                      </a:stretch>
                    </p:blipFill>
                    <p:spPr>
                      <a:xfrm>
                        <a:off x="5867783" y="3093329"/>
                        <a:ext cx="1764982" cy="414594"/>
                      </a:xfrm>
                      <a:prstGeom prst="rect">
                        <a:avLst/>
                      </a:prstGeom>
                    </p:spPr>
                  </p:pic>
                </p:oleObj>
              </mc:Fallback>
            </mc:AlternateContent>
          </a:graphicData>
        </a:graphic>
      </p:graphicFrame>
      <p:sp>
        <p:nvSpPr>
          <p:cNvPr id="18" name="Content Placeholder 17"/>
          <p:cNvSpPr>
            <a:spLocks noGrp="1"/>
          </p:cNvSpPr>
          <p:nvPr>
            <p:ph sz="quarter" idx="18"/>
          </p:nvPr>
        </p:nvSpPr>
        <p:spPr>
          <a:xfrm>
            <a:off x="457200" y="3594017"/>
            <a:ext cx="8229600" cy="448125"/>
          </a:xfrm>
        </p:spPr>
        <p:txBody>
          <a:bodyPr/>
          <a:lstStyle/>
          <a:p>
            <a:pPr marL="255600" indent="0" algn="just">
              <a:buNone/>
            </a:pPr>
            <a:r>
              <a:rPr lang="en-IN" dirty="0"/>
              <a:t>ions is </a:t>
            </a:r>
            <a:r>
              <a:rPr lang="en-US" dirty="0"/>
              <a:t>added to this type of aldehyde and heated, a brick-</a:t>
            </a:r>
            <a:endParaRPr lang="en-IN" dirty="0"/>
          </a:p>
        </p:txBody>
      </p:sp>
      <p:sp>
        <p:nvSpPr>
          <p:cNvPr id="19" name="Content Placeholder 18"/>
          <p:cNvSpPr>
            <a:spLocks noGrp="1"/>
          </p:cNvSpPr>
          <p:nvPr>
            <p:ph sz="quarter" idx="19"/>
          </p:nvPr>
        </p:nvSpPr>
        <p:spPr>
          <a:xfrm>
            <a:off x="457200" y="4128237"/>
            <a:ext cx="1917700" cy="418364"/>
          </a:xfrm>
        </p:spPr>
        <p:txBody>
          <a:bodyPr/>
          <a:lstStyle/>
          <a:p>
            <a:pPr marL="255600" indent="0" algn="just">
              <a:buNone/>
            </a:pPr>
            <a:r>
              <a:rPr lang="en-US" dirty="0"/>
              <a:t>red solid of</a:t>
            </a:r>
            <a:endParaRPr lang="en-IN" dirty="0"/>
          </a:p>
        </p:txBody>
      </p:sp>
      <p:graphicFrame>
        <p:nvGraphicFramePr>
          <p:cNvPr id="36" name="Object 35" descr="C u sub 2 O">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2489200" y="4142781"/>
          <a:ext cx="762000" cy="381000"/>
        </p:xfrm>
        <a:graphic>
          <a:graphicData uri="http://schemas.openxmlformats.org/presentationml/2006/ole">
            <mc:AlternateContent xmlns:mc="http://schemas.openxmlformats.org/markup-compatibility/2006">
              <mc:Choice xmlns:v="urn:schemas-microsoft-com:vml" Requires="v">
                <p:oleObj spid="_x0000_s33801" name="Equation" r:id="rId10" imgW="761760" imgH="380880" progId="Equation.DSMT4">
                  <p:embed/>
                </p:oleObj>
              </mc:Choice>
              <mc:Fallback>
                <p:oleObj name="Equation" r:id="rId10" imgW="761760" imgH="380880" progId="Equation.DSMT4">
                  <p:embed/>
                  <p:pic>
                    <p:nvPicPr>
                      <p:cNvPr id="36" name="Object 35" descr="C u sub 2 O">
                        <a:extLst>
                          <a:ext uri="{FF2B5EF4-FFF2-40B4-BE49-F238E27FC236}">
                            <a16:creationId xmlns:a16="http://schemas.microsoft.com/office/drawing/2014/main" id="{625D88EB-A4FD-4D04-B497-0BC4E5C0639A}"/>
                          </a:ext>
                        </a:extLst>
                      </p:cNvPr>
                      <p:cNvPicPr/>
                      <p:nvPr/>
                    </p:nvPicPr>
                    <p:blipFill>
                      <a:blip r:embed="rId11"/>
                      <a:stretch>
                        <a:fillRect/>
                      </a:stretch>
                    </p:blipFill>
                    <p:spPr>
                      <a:xfrm>
                        <a:off x="2489200" y="4142781"/>
                        <a:ext cx="762000" cy="381000"/>
                      </a:xfrm>
                      <a:prstGeom prst="rect">
                        <a:avLst/>
                      </a:prstGeom>
                    </p:spPr>
                  </p:pic>
                </p:oleObj>
              </mc:Fallback>
            </mc:AlternateContent>
          </a:graphicData>
        </a:graphic>
      </p:graphicFrame>
      <p:sp>
        <p:nvSpPr>
          <p:cNvPr id="20" name="Content Placeholder 19"/>
          <p:cNvSpPr>
            <a:spLocks noGrp="1"/>
          </p:cNvSpPr>
          <p:nvPr>
            <p:ph sz="quarter" idx="20"/>
          </p:nvPr>
        </p:nvSpPr>
        <p:spPr>
          <a:xfrm>
            <a:off x="3365500" y="4112052"/>
            <a:ext cx="3619500" cy="434549"/>
          </a:xfrm>
        </p:spPr>
        <p:txBody>
          <a:bodyPr/>
          <a:lstStyle/>
          <a:p>
            <a:pPr marL="0" indent="0" algn="just">
              <a:buNone/>
            </a:pPr>
            <a:r>
              <a:rPr lang="en-US" dirty="0"/>
              <a:t>forms from the aldehyde.</a:t>
            </a:r>
            <a:endParaRPr lang="en-IN" dirty="0"/>
          </a:p>
        </p:txBody>
      </p:sp>
      <p:sp>
        <p:nvSpPr>
          <p:cNvPr id="21" name="Content Placeholder 20"/>
          <p:cNvSpPr>
            <a:spLocks noGrp="1"/>
          </p:cNvSpPr>
          <p:nvPr>
            <p:ph sz="quarter" idx="21"/>
          </p:nvPr>
        </p:nvSpPr>
        <p:spPr>
          <a:xfrm>
            <a:off x="457200" y="4632697"/>
            <a:ext cx="8229600" cy="460004"/>
          </a:xfrm>
        </p:spPr>
        <p:txBody>
          <a:bodyPr/>
          <a:lstStyle/>
          <a:p>
            <a:pPr algn="just"/>
            <a:r>
              <a:rPr lang="en-IN" dirty="0"/>
              <a:t>The test is negative with simple aldehydes and ketones.</a:t>
            </a:r>
          </a:p>
        </p:txBody>
      </p:sp>
      <p:pic>
        <p:nvPicPr>
          <p:cNvPr id="37" name="Content Placeholder 36" descr="The condensed structures for the reaction are as follows. For long description in Notes pane, press F6.">
            <a:extLst>
              <a:ext uri="{FF2B5EF4-FFF2-40B4-BE49-F238E27FC236}">
                <a16:creationId xmlns:a16="http://schemas.microsoft.com/office/drawing/2014/main" id="{5764F051-7CDB-4E7E-9EB9-C9E149A90394}"/>
              </a:ext>
            </a:extLst>
          </p:cNvPr>
          <p:cNvPicPr>
            <a:picLocks noGrp="1" noChangeAspect="1"/>
          </p:cNvPicPr>
          <p:nvPr>
            <p:ph sz="quarter" idx="22"/>
          </p:nvPr>
        </p:nvPicPr>
        <p:blipFill>
          <a:blip r:embed="rId12"/>
          <a:stretch>
            <a:fillRect/>
          </a:stretch>
        </p:blipFill>
        <p:spPr>
          <a:xfrm>
            <a:off x="1365712" y="5219630"/>
            <a:ext cx="6412577" cy="1103879"/>
          </a:xfrm>
          <a:prstGeom prst="rect">
            <a:avLst/>
          </a:prstGeom>
        </p:spPr>
      </p:pic>
    </p:spTree>
    <p:extLst>
      <p:ext uri="{BB962C8B-B14F-4D97-AF65-F5344CB8AC3E}">
        <p14:creationId xmlns:p14="http://schemas.microsoft.com/office/powerpoint/2010/main" val="8609384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Benedict’s Test </a:t>
            </a:r>
            <a:r>
              <a:rPr lang="en-IN" sz="2000" b="0" dirty="0"/>
              <a:t>(2 of 2)</a:t>
            </a:r>
            <a:endParaRPr lang="en-IN" dirty="0"/>
          </a:p>
        </p:txBody>
      </p:sp>
      <p:sp>
        <p:nvSpPr>
          <p:cNvPr id="3" name="Content Placeholder 2"/>
          <p:cNvSpPr>
            <a:spLocks noGrp="1"/>
          </p:cNvSpPr>
          <p:nvPr>
            <p:ph sz="quarter" idx="13"/>
          </p:nvPr>
        </p:nvSpPr>
        <p:spPr>
          <a:xfrm>
            <a:off x="457200" y="1556327"/>
            <a:ext cx="3975100" cy="437573"/>
          </a:xfrm>
        </p:spPr>
        <p:txBody>
          <a:bodyPr/>
          <a:lstStyle/>
          <a:p>
            <a:pPr marL="432" indent="0" algn="just">
              <a:buNone/>
            </a:pPr>
            <a:r>
              <a:rPr lang="en-IN" dirty="0"/>
              <a:t>In </a:t>
            </a:r>
            <a:r>
              <a:rPr lang="en-IN" b="1" dirty="0"/>
              <a:t>Benedict’s test</a:t>
            </a:r>
            <a:r>
              <a:rPr lang="en-IN" dirty="0"/>
              <a:t>, the blue</a:t>
            </a:r>
          </a:p>
        </p:txBody>
      </p:sp>
      <p:graphicFrame>
        <p:nvGraphicFramePr>
          <p:cNvPr id="13" name="Object 12" descr="C u superscript 2 plus, ">
            <a:extLst>
              <a:ext uri="{FF2B5EF4-FFF2-40B4-BE49-F238E27FC236}">
                <a16:creationId xmlns:a16="http://schemas.microsoft.com/office/drawing/2014/main" id="{E0CFE96E-2732-40DF-B70A-35E87245082A}"/>
              </a:ext>
            </a:extLst>
          </p:cNvPr>
          <p:cNvGraphicFramePr>
            <a:graphicFrameLocks noChangeAspect="1"/>
          </p:cNvGraphicFramePr>
          <p:nvPr>
            <p:extLst/>
          </p:nvPr>
        </p:nvGraphicFramePr>
        <p:xfrm>
          <a:off x="4495800" y="1600899"/>
          <a:ext cx="598199" cy="323028"/>
        </p:xfrm>
        <a:graphic>
          <a:graphicData uri="http://schemas.openxmlformats.org/presentationml/2006/ole">
            <mc:AlternateContent xmlns:mc="http://schemas.openxmlformats.org/markup-compatibility/2006">
              <mc:Choice xmlns:v="urn:schemas-microsoft-com:vml" Requires="v">
                <p:oleObj spid="_x0000_s34820" name="Equation" r:id="rId4" imgW="634680" imgH="342720" progId="Equation.DSMT4">
                  <p:embed/>
                </p:oleObj>
              </mc:Choice>
              <mc:Fallback>
                <p:oleObj name="Equation" r:id="rId4" imgW="634680" imgH="342720" progId="Equation.DSMT4">
                  <p:embed/>
                  <p:pic>
                    <p:nvPicPr>
                      <p:cNvPr id="13" name="Object 12" descr="C u superscript 2 plus, ">
                        <a:extLst>
                          <a:ext uri="{FF2B5EF4-FFF2-40B4-BE49-F238E27FC236}">
                            <a16:creationId xmlns:a16="http://schemas.microsoft.com/office/drawing/2014/main" id="{E0CFE96E-2732-40DF-B70A-35E87245082A}"/>
                          </a:ext>
                        </a:extLst>
                      </p:cNvPr>
                      <p:cNvPicPr/>
                      <p:nvPr/>
                    </p:nvPicPr>
                    <p:blipFill>
                      <a:blip r:embed="rId5"/>
                      <a:stretch>
                        <a:fillRect/>
                      </a:stretch>
                    </p:blipFill>
                    <p:spPr>
                      <a:xfrm>
                        <a:off x="4495800" y="1600899"/>
                        <a:ext cx="598199" cy="323028"/>
                      </a:xfrm>
                      <a:prstGeom prst="rect">
                        <a:avLst/>
                      </a:prstGeom>
                    </p:spPr>
                  </p:pic>
                </p:oleObj>
              </mc:Fallback>
            </mc:AlternateContent>
          </a:graphicData>
        </a:graphic>
      </p:graphicFrame>
      <p:sp>
        <p:nvSpPr>
          <p:cNvPr id="4" name="Content Placeholder 3"/>
          <p:cNvSpPr>
            <a:spLocks noGrp="1"/>
          </p:cNvSpPr>
          <p:nvPr>
            <p:ph sz="quarter" idx="14"/>
          </p:nvPr>
        </p:nvSpPr>
        <p:spPr>
          <a:xfrm>
            <a:off x="5195598" y="1557339"/>
            <a:ext cx="3021302" cy="436562"/>
          </a:xfrm>
        </p:spPr>
        <p:txBody>
          <a:bodyPr/>
          <a:lstStyle/>
          <a:p>
            <a:pPr marL="432" indent="0" algn="just">
              <a:buNone/>
            </a:pPr>
            <a:r>
              <a:rPr lang="en-US" altLang="ja-JP" dirty="0"/>
              <a:t>in Benedict</a:t>
            </a:r>
            <a:r>
              <a:rPr lang="en-US" dirty="0"/>
              <a:t>’</a:t>
            </a:r>
            <a:r>
              <a:rPr lang="en-US" altLang="ja-JP" dirty="0"/>
              <a:t>s solution</a:t>
            </a:r>
            <a:endParaRPr lang="en-IN" dirty="0"/>
          </a:p>
        </p:txBody>
      </p:sp>
      <p:sp>
        <p:nvSpPr>
          <p:cNvPr id="5" name="Content Placeholder 4"/>
          <p:cNvSpPr>
            <a:spLocks noGrp="1"/>
          </p:cNvSpPr>
          <p:nvPr>
            <p:ph sz="quarter" idx="15"/>
          </p:nvPr>
        </p:nvSpPr>
        <p:spPr>
          <a:xfrm>
            <a:off x="457201" y="2070101"/>
            <a:ext cx="3492500" cy="431800"/>
          </a:xfrm>
        </p:spPr>
        <p:txBody>
          <a:bodyPr/>
          <a:lstStyle/>
          <a:p>
            <a:pPr marL="432" indent="0" algn="just">
              <a:buNone/>
            </a:pPr>
            <a:r>
              <a:rPr lang="en-US" altLang="ja-JP" dirty="0"/>
              <a:t>forms a brick-red solid of</a:t>
            </a:r>
            <a:endParaRPr lang="en-IN" dirty="0"/>
          </a:p>
        </p:txBody>
      </p:sp>
      <p:graphicFrame>
        <p:nvGraphicFramePr>
          <p:cNvPr id="14" name="Object 13" descr="C u sub 2 O">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4032899" y="2091649"/>
          <a:ext cx="762000" cy="381000"/>
        </p:xfrm>
        <a:graphic>
          <a:graphicData uri="http://schemas.openxmlformats.org/presentationml/2006/ole">
            <mc:AlternateContent xmlns:mc="http://schemas.openxmlformats.org/markup-compatibility/2006">
              <mc:Choice xmlns:v="urn:schemas-microsoft-com:vml" Requires="v">
                <p:oleObj spid="_x0000_s34821" name="Equation" r:id="rId6" imgW="761760" imgH="380880" progId="Equation.DSMT4">
                  <p:embed/>
                </p:oleObj>
              </mc:Choice>
              <mc:Fallback>
                <p:oleObj name="Equation" r:id="rId6" imgW="761760" imgH="380880" progId="Equation.DSMT4">
                  <p:embed/>
                  <p:pic>
                    <p:nvPicPr>
                      <p:cNvPr id="14" name="Object 13" descr="C u sub 2 O">
                        <a:extLst>
                          <a:ext uri="{FF2B5EF4-FFF2-40B4-BE49-F238E27FC236}">
                            <a16:creationId xmlns:a16="http://schemas.microsoft.com/office/drawing/2014/main" id="{625D88EB-A4FD-4D04-B497-0BC4E5C0639A}"/>
                          </a:ext>
                        </a:extLst>
                      </p:cNvPr>
                      <p:cNvPicPr/>
                      <p:nvPr/>
                    </p:nvPicPr>
                    <p:blipFill>
                      <a:blip r:embed="rId7"/>
                      <a:stretch>
                        <a:fillRect/>
                      </a:stretch>
                    </p:blipFill>
                    <p:spPr>
                      <a:xfrm>
                        <a:off x="4032899" y="2091649"/>
                        <a:ext cx="762000" cy="381000"/>
                      </a:xfrm>
                      <a:prstGeom prst="rect">
                        <a:avLst/>
                      </a:prstGeom>
                    </p:spPr>
                  </p:pic>
                </p:oleObj>
              </mc:Fallback>
            </mc:AlternateContent>
          </a:graphicData>
        </a:graphic>
      </p:graphicFrame>
      <p:sp>
        <p:nvSpPr>
          <p:cNvPr id="6" name="Content Placeholder 5"/>
          <p:cNvSpPr>
            <a:spLocks noGrp="1"/>
          </p:cNvSpPr>
          <p:nvPr>
            <p:ph sz="quarter" idx="16"/>
          </p:nvPr>
        </p:nvSpPr>
        <p:spPr>
          <a:xfrm>
            <a:off x="4878097" y="2070101"/>
            <a:ext cx="3669003" cy="402548"/>
          </a:xfrm>
        </p:spPr>
        <p:txBody>
          <a:bodyPr/>
          <a:lstStyle/>
          <a:p>
            <a:pPr marL="432" indent="0" algn="just">
              <a:buNone/>
            </a:pPr>
            <a:r>
              <a:rPr lang="en-US" altLang="ja-JP" dirty="0"/>
              <a:t>in a positive test for many</a:t>
            </a:r>
            <a:endParaRPr lang="en-IN" dirty="0"/>
          </a:p>
        </p:txBody>
      </p:sp>
      <p:sp>
        <p:nvSpPr>
          <p:cNvPr id="7" name="Content Placeholder 6"/>
          <p:cNvSpPr>
            <a:spLocks noGrp="1"/>
          </p:cNvSpPr>
          <p:nvPr>
            <p:ph sz="quarter" idx="17"/>
          </p:nvPr>
        </p:nvSpPr>
        <p:spPr>
          <a:xfrm>
            <a:off x="457201" y="2578101"/>
            <a:ext cx="7442200" cy="419099"/>
          </a:xfrm>
        </p:spPr>
        <p:txBody>
          <a:bodyPr/>
          <a:lstStyle/>
          <a:p>
            <a:pPr marL="432" indent="0" algn="just">
              <a:buNone/>
            </a:pPr>
            <a:r>
              <a:rPr lang="en-US" altLang="ja-JP" dirty="0"/>
              <a:t>sugars and aldehydes with adjacent hydroxyl groups.</a:t>
            </a:r>
            <a:endParaRPr lang="en-IN" dirty="0"/>
          </a:p>
        </p:txBody>
      </p:sp>
      <p:pic>
        <p:nvPicPr>
          <p:cNvPr id="15" name="Content Placeholder 14" descr="The expanded structures for the reaction are as follows. For long description in Notes pane, press F6.&#10;">
            <a:extLst>
              <a:ext uri="{FF2B5EF4-FFF2-40B4-BE49-F238E27FC236}">
                <a16:creationId xmlns:a16="http://schemas.microsoft.com/office/drawing/2014/main" id="{CF5565F1-AC22-402E-9415-FB003B32BF5E}"/>
              </a:ext>
            </a:extLst>
          </p:cNvPr>
          <p:cNvPicPr>
            <a:picLocks noGrp="1" noChangeAspect="1"/>
          </p:cNvPicPr>
          <p:nvPr>
            <p:ph sz="quarter" idx="18"/>
          </p:nvPr>
        </p:nvPicPr>
        <p:blipFill>
          <a:blip r:embed="rId8"/>
          <a:stretch>
            <a:fillRect/>
          </a:stretch>
        </p:blipFill>
        <p:spPr>
          <a:xfrm>
            <a:off x="457200" y="3411340"/>
            <a:ext cx="4480948" cy="2286198"/>
          </a:xfrm>
          <a:prstGeom prst="rect">
            <a:avLst/>
          </a:prstGeom>
        </p:spPr>
      </p:pic>
      <p:pic>
        <p:nvPicPr>
          <p:cNvPr id="16" name="Content Placeholder 15" descr="Two test tubes contain the following solutions. A blue solution, C u, 2 plus. A solution containing a red precipitate, C u 2 O, solid.">
            <a:extLst>
              <a:ext uri="{FF2B5EF4-FFF2-40B4-BE49-F238E27FC236}">
                <a16:creationId xmlns:a16="http://schemas.microsoft.com/office/drawing/2014/main" id="{E0DA321F-4418-4B81-A67C-6BE17D92AC0E}"/>
              </a:ext>
            </a:extLst>
          </p:cNvPr>
          <p:cNvPicPr>
            <a:picLocks noGrp="1" noChangeAspect="1"/>
          </p:cNvPicPr>
          <p:nvPr>
            <p:ph sz="quarter" idx="19"/>
          </p:nvPr>
        </p:nvPicPr>
        <p:blipFill>
          <a:blip r:embed="rId9"/>
          <a:stretch>
            <a:fillRect/>
          </a:stretch>
        </p:blipFill>
        <p:spPr>
          <a:xfrm>
            <a:off x="5485061" y="3230100"/>
            <a:ext cx="3037180" cy="3053806"/>
          </a:xfrm>
          <a:prstGeom prst="rect">
            <a:avLst/>
          </a:prstGeom>
        </p:spPr>
      </p:pic>
    </p:spTree>
    <p:extLst>
      <p:ext uri="{BB962C8B-B14F-4D97-AF65-F5344CB8AC3E}">
        <p14:creationId xmlns:p14="http://schemas.microsoft.com/office/powerpoint/2010/main" val="88233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of Alcohols </a:t>
            </a:r>
            <a:r>
              <a:rPr lang="en-IN" sz="2000" b="0" dirty="0"/>
              <a:t>(3 of 5)</a:t>
            </a:r>
            <a:endParaRPr lang="en-IN" dirty="0"/>
          </a:p>
        </p:txBody>
      </p:sp>
      <p:sp>
        <p:nvSpPr>
          <p:cNvPr id="3" name="Content Placeholder 2"/>
          <p:cNvSpPr>
            <a:spLocks noGrp="1"/>
          </p:cNvSpPr>
          <p:nvPr>
            <p:ph sz="quarter" idx="13"/>
          </p:nvPr>
        </p:nvSpPr>
        <p:spPr>
          <a:xfrm>
            <a:off x="457200" y="1556327"/>
            <a:ext cx="7070942" cy="422785"/>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a:t>
            </a:r>
            <a:endParaRPr lang="en-IN" sz="2400" dirty="0"/>
          </a:p>
        </p:txBody>
      </p:sp>
      <p:pic>
        <p:nvPicPr>
          <p:cNvPr id="11" name="Content Placeholder 10" descr="C H 3, single bond, C H, single bond, C H 2, single bond, C H 2, single bond, C H, single bond, C H 3. The second C is single bonded to C H 3 above. The fifth C is single bonded to O H above."/>
          <p:cNvPicPr>
            <a:picLocks noGrp="1" noChangeAspect="1"/>
          </p:cNvPicPr>
          <p:nvPr>
            <p:ph sz="quarter" idx="14"/>
          </p:nvPr>
        </p:nvPicPr>
        <p:blipFill>
          <a:blip r:embed="rId3"/>
          <a:stretch>
            <a:fillRect/>
          </a:stretch>
        </p:blipFill>
        <p:spPr>
          <a:xfrm>
            <a:off x="2023651" y="2152424"/>
            <a:ext cx="5096698" cy="829128"/>
          </a:xfrm>
          <a:prstGeom prst="rect">
            <a:avLst/>
          </a:prstGeom>
        </p:spPr>
      </p:pic>
      <p:sp>
        <p:nvSpPr>
          <p:cNvPr id="5" name="Content Placeholder 4"/>
          <p:cNvSpPr>
            <a:spLocks noGrp="1"/>
          </p:cNvSpPr>
          <p:nvPr>
            <p:ph sz="quarter" idx="15"/>
          </p:nvPr>
        </p:nvSpPr>
        <p:spPr>
          <a:xfrm>
            <a:off x="457200" y="3154864"/>
            <a:ext cx="7359041" cy="455111"/>
          </a:xfrm>
        </p:spPr>
        <p:txBody>
          <a:bodyPr/>
          <a:lstStyle/>
          <a:p>
            <a:pPr marL="432" indent="0">
              <a:buNone/>
            </a:pPr>
            <a:r>
              <a:rPr lang="en-US" b="1" dirty="0"/>
              <a:t>Step 1 Name the longest carbon chain attached to</a:t>
            </a:r>
            <a:endParaRPr lang="en-US" dirty="0"/>
          </a:p>
        </p:txBody>
      </p:sp>
      <p:graphicFrame>
        <p:nvGraphicFramePr>
          <p:cNvPr id="12" name="Object 11" descr="the single bond O H group">
            <a:extLst>
              <a:ext uri="{FF2B5EF4-FFF2-40B4-BE49-F238E27FC236}">
                <a16:creationId xmlns:a16="http://schemas.microsoft.com/office/drawing/2014/main" id="{023594CA-F447-4C20-A929-DEC5AC19DA99}"/>
              </a:ext>
            </a:extLst>
          </p:cNvPr>
          <p:cNvGraphicFramePr>
            <a:graphicFrameLocks noChangeAspect="1"/>
          </p:cNvGraphicFramePr>
          <p:nvPr>
            <p:extLst>
              <p:ext uri="{D42A27DB-BD31-4B8C-83A1-F6EECF244321}">
                <p14:modId xmlns:p14="http://schemas.microsoft.com/office/powerpoint/2010/main" val="1210518586"/>
              </p:ext>
            </p:extLst>
          </p:nvPr>
        </p:nvGraphicFramePr>
        <p:xfrm>
          <a:off x="1477959" y="3735388"/>
          <a:ext cx="2100262" cy="323850"/>
        </p:xfrm>
        <a:graphic>
          <a:graphicData uri="http://schemas.openxmlformats.org/presentationml/2006/ole">
            <mc:AlternateContent xmlns:mc="http://schemas.openxmlformats.org/markup-compatibility/2006">
              <mc:Choice xmlns:v="urn:schemas-microsoft-com:vml" Requires="v">
                <p:oleObj spid="_x0000_s3079" name="Equation" r:id="rId4" imgW="2311200" imgH="355320" progId="Equation.DSMT4">
                  <p:embed/>
                </p:oleObj>
              </mc:Choice>
              <mc:Fallback>
                <p:oleObj name="Equation" r:id="rId4" imgW="2311200" imgH="355320" progId="Equation.DSMT4">
                  <p:embed/>
                  <p:pic>
                    <p:nvPicPr>
                      <p:cNvPr id="9" name="Object 8" descr="the single bond O H group">
                        <a:extLst>
                          <a:ext uri="{FF2B5EF4-FFF2-40B4-BE49-F238E27FC236}">
                            <a16:creationId xmlns:a16="http://schemas.microsoft.com/office/drawing/2014/main" id="{023594CA-F447-4C20-A929-DEC5AC19DA99}"/>
                          </a:ext>
                        </a:extLst>
                      </p:cNvPr>
                      <p:cNvPicPr/>
                      <p:nvPr/>
                    </p:nvPicPr>
                    <p:blipFill>
                      <a:blip r:embed="rId5"/>
                      <a:stretch>
                        <a:fillRect/>
                      </a:stretch>
                    </p:blipFill>
                    <p:spPr>
                      <a:xfrm>
                        <a:off x="1477959" y="3735388"/>
                        <a:ext cx="2100262" cy="323850"/>
                      </a:xfrm>
                      <a:prstGeom prst="rect">
                        <a:avLst/>
                      </a:prstGeom>
                    </p:spPr>
                  </p:pic>
                </p:oleObj>
              </mc:Fallback>
            </mc:AlternateContent>
          </a:graphicData>
        </a:graphic>
      </p:graphicFrame>
      <p:sp>
        <p:nvSpPr>
          <p:cNvPr id="6" name="Content Placeholder 5"/>
          <p:cNvSpPr>
            <a:spLocks noGrp="1"/>
          </p:cNvSpPr>
          <p:nvPr>
            <p:ph sz="quarter" idx="16"/>
          </p:nvPr>
        </p:nvSpPr>
        <p:spPr>
          <a:xfrm>
            <a:off x="3845491" y="3727451"/>
            <a:ext cx="3682652" cy="429854"/>
          </a:xfrm>
        </p:spPr>
        <p:txBody>
          <a:bodyPr/>
          <a:lstStyle/>
          <a:p>
            <a:pPr marL="1025525" indent="-1025525">
              <a:buNone/>
            </a:pPr>
            <a:r>
              <a:rPr lang="en-US" b="1" dirty="0"/>
              <a:t>by replacing the e</a:t>
            </a:r>
            <a:r>
              <a:rPr lang="en-US" b="1" i="1" dirty="0"/>
              <a:t> </a:t>
            </a:r>
            <a:r>
              <a:rPr lang="en-US" b="1" dirty="0"/>
              <a:t>in the</a:t>
            </a:r>
          </a:p>
        </p:txBody>
      </p:sp>
      <p:sp>
        <p:nvSpPr>
          <p:cNvPr id="7" name="Content Placeholder 6"/>
          <p:cNvSpPr>
            <a:spLocks noGrp="1"/>
          </p:cNvSpPr>
          <p:nvPr>
            <p:ph sz="quarter" idx="17"/>
          </p:nvPr>
        </p:nvSpPr>
        <p:spPr>
          <a:xfrm>
            <a:off x="1477958" y="4259807"/>
            <a:ext cx="5536617" cy="424928"/>
          </a:xfrm>
        </p:spPr>
        <p:txBody>
          <a:bodyPr/>
          <a:lstStyle/>
          <a:p>
            <a:pPr marL="432" indent="0">
              <a:buNone/>
            </a:pPr>
            <a:r>
              <a:rPr lang="en-US" b="1" dirty="0"/>
              <a:t>corresponding alkane name with </a:t>
            </a:r>
            <a:r>
              <a:rPr lang="en-US" b="1" dirty="0" err="1"/>
              <a:t>ol</a:t>
            </a:r>
            <a:r>
              <a:rPr lang="en-US" b="1" dirty="0"/>
              <a:t>.</a:t>
            </a:r>
            <a:endParaRPr lang="en-IN" dirty="0"/>
          </a:p>
        </p:txBody>
      </p:sp>
      <p:pic>
        <p:nvPicPr>
          <p:cNvPr id="13" name="Content Placeholder 12" descr="C H 3, single bond, C H, single bond, C H 2, single bond, C H 2, single bond, C H, single bond, C H 3. The second C is single bonded to C H 3 above. The fifth C is single bonded to O H above. The structure is named hexanol."/>
          <p:cNvPicPr>
            <a:picLocks noGrp="1" noChangeAspect="1"/>
          </p:cNvPicPr>
          <p:nvPr>
            <p:ph sz="quarter" idx="18"/>
          </p:nvPr>
        </p:nvPicPr>
        <p:blipFill>
          <a:blip r:embed="rId6"/>
          <a:stretch>
            <a:fillRect/>
          </a:stretch>
        </p:blipFill>
        <p:spPr>
          <a:xfrm>
            <a:off x="1415586" y="5006804"/>
            <a:ext cx="6316003" cy="1127858"/>
          </a:xfrm>
          <a:prstGeom prst="rect">
            <a:avLst/>
          </a:prstGeom>
        </p:spPr>
      </p:pic>
    </p:spTree>
    <p:extLst>
      <p:ext uri="{BB962C8B-B14F-4D97-AF65-F5344CB8AC3E}">
        <p14:creationId xmlns:p14="http://schemas.microsoft.com/office/powerpoint/2010/main" val="18661572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010400" cy="1097279"/>
          </a:xfrm>
        </p:spPr>
        <p:txBody>
          <a:bodyPr/>
          <a:lstStyle/>
          <a:p>
            <a:r>
              <a:rPr lang="en-IN" sz="3400" dirty="0"/>
              <a:t>Reduction of Aldehydes and Ketones </a:t>
            </a:r>
            <a:r>
              <a:rPr lang="en-IN" sz="2000" b="0" dirty="0"/>
              <a:t>(1 of 2)</a:t>
            </a:r>
            <a:endParaRPr lang="en-IN" sz="2000" dirty="0"/>
          </a:p>
        </p:txBody>
      </p:sp>
      <p:sp>
        <p:nvSpPr>
          <p:cNvPr id="3" name="Content Placeholder 2"/>
          <p:cNvSpPr>
            <a:spLocks noGrp="1"/>
          </p:cNvSpPr>
          <p:nvPr>
            <p:ph sz="quarter" idx="13"/>
          </p:nvPr>
        </p:nvSpPr>
        <p:spPr>
          <a:xfrm>
            <a:off x="457200" y="1556328"/>
            <a:ext cx="8509000" cy="999548"/>
          </a:xfrm>
        </p:spPr>
        <p:txBody>
          <a:bodyPr/>
          <a:lstStyle/>
          <a:p>
            <a:pPr marL="432" indent="0" algn="just">
              <a:buNone/>
            </a:pPr>
            <a:r>
              <a:rPr lang="en-IN" dirty="0"/>
              <a:t>In the reduction of organic compounds,</a:t>
            </a:r>
          </a:p>
          <a:p>
            <a:pPr algn="just"/>
            <a:r>
              <a:rPr lang="en-IN" dirty="0"/>
              <a:t>aldehydes and ketones are reduced by sodium borohydride</a:t>
            </a:r>
          </a:p>
        </p:txBody>
      </p:sp>
      <p:graphicFrame>
        <p:nvGraphicFramePr>
          <p:cNvPr id="13" name="Object 12" descr="N a B H sub 4">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679450" y="2619375"/>
          <a:ext cx="1168400" cy="381000"/>
        </p:xfrm>
        <a:graphic>
          <a:graphicData uri="http://schemas.openxmlformats.org/presentationml/2006/ole">
            <mc:AlternateContent xmlns:mc="http://schemas.openxmlformats.org/markup-compatibility/2006">
              <mc:Choice xmlns:v="urn:schemas-microsoft-com:vml" Requires="v">
                <p:oleObj spid="_x0000_s35844" name="Equation" r:id="rId3" imgW="1168200" imgH="380880" progId="Equation.DSMT4">
                  <p:embed/>
                </p:oleObj>
              </mc:Choice>
              <mc:Fallback>
                <p:oleObj name="Equation" r:id="rId3" imgW="1168200" imgH="380880" progId="Equation.DSMT4">
                  <p:embed/>
                  <p:pic>
                    <p:nvPicPr>
                      <p:cNvPr id="13" name="Object 12" descr="N a B H sub 4">
                        <a:extLst>
                          <a:ext uri="{FF2B5EF4-FFF2-40B4-BE49-F238E27FC236}">
                            <a16:creationId xmlns:a16="http://schemas.microsoft.com/office/drawing/2014/main" id="{625D88EB-A4FD-4D04-B497-0BC4E5C0639A}"/>
                          </a:ext>
                        </a:extLst>
                      </p:cNvPr>
                      <p:cNvPicPr/>
                      <p:nvPr/>
                    </p:nvPicPr>
                    <p:blipFill>
                      <a:blip r:embed="rId4"/>
                      <a:stretch>
                        <a:fillRect/>
                      </a:stretch>
                    </p:blipFill>
                    <p:spPr>
                      <a:xfrm>
                        <a:off x="679450" y="2619375"/>
                        <a:ext cx="1168400" cy="381000"/>
                      </a:xfrm>
                      <a:prstGeom prst="rect">
                        <a:avLst/>
                      </a:prstGeom>
                    </p:spPr>
                  </p:pic>
                </p:oleObj>
              </mc:Fallback>
            </mc:AlternateContent>
          </a:graphicData>
        </a:graphic>
      </p:graphicFrame>
      <p:sp>
        <p:nvSpPr>
          <p:cNvPr id="4" name="Content Placeholder 3"/>
          <p:cNvSpPr>
            <a:spLocks noGrp="1"/>
          </p:cNvSpPr>
          <p:nvPr>
            <p:ph sz="quarter" idx="14"/>
          </p:nvPr>
        </p:nvSpPr>
        <p:spPr>
          <a:xfrm>
            <a:off x="2019300" y="2619374"/>
            <a:ext cx="1816100" cy="441326"/>
          </a:xfrm>
        </p:spPr>
        <p:txBody>
          <a:bodyPr/>
          <a:lstStyle/>
          <a:p>
            <a:pPr marL="432" indent="0" algn="just">
              <a:buNone/>
            </a:pPr>
            <a:r>
              <a:rPr lang="en-IN" dirty="0"/>
              <a:t>or hydrogen</a:t>
            </a:r>
          </a:p>
        </p:txBody>
      </p:sp>
      <p:graphicFrame>
        <p:nvGraphicFramePr>
          <p:cNvPr id="14" name="Object 13" descr="H sub 2">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3924300" y="2624137"/>
          <a:ext cx="571500" cy="381000"/>
        </p:xfrm>
        <a:graphic>
          <a:graphicData uri="http://schemas.openxmlformats.org/presentationml/2006/ole">
            <mc:AlternateContent xmlns:mc="http://schemas.openxmlformats.org/markup-compatibility/2006">
              <mc:Choice xmlns:v="urn:schemas-microsoft-com:vml" Requires="v">
                <p:oleObj spid="_x0000_s35845" name="Equation" r:id="rId5" imgW="571320" imgH="380880" progId="Equation.DSMT4">
                  <p:embed/>
                </p:oleObj>
              </mc:Choice>
              <mc:Fallback>
                <p:oleObj name="Equation" r:id="rId5" imgW="571320" imgH="380880" progId="Equation.DSMT4">
                  <p:embed/>
                  <p:pic>
                    <p:nvPicPr>
                      <p:cNvPr id="14" name="Object 13" descr="H sub 2">
                        <a:extLst>
                          <a:ext uri="{FF2B5EF4-FFF2-40B4-BE49-F238E27FC236}">
                            <a16:creationId xmlns:a16="http://schemas.microsoft.com/office/drawing/2014/main" id="{625D88EB-A4FD-4D04-B497-0BC4E5C0639A}"/>
                          </a:ext>
                        </a:extLst>
                      </p:cNvPr>
                      <p:cNvPicPr/>
                      <p:nvPr/>
                    </p:nvPicPr>
                    <p:blipFill>
                      <a:blip r:embed="rId6"/>
                      <a:stretch>
                        <a:fillRect/>
                      </a:stretch>
                    </p:blipFill>
                    <p:spPr>
                      <a:xfrm>
                        <a:off x="3924300" y="2624137"/>
                        <a:ext cx="571500" cy="381000"/>
                      </a:xfrm>
                      <a:prstGeom prst="rect">
                        <a:avLst/>
                      </a:prstGeom>
                    </p:spPr>
                  </p:pic>
                </p:oleObj>
              </mc:Fallback>
            </mc:AlternateContent>
          </a:graphicData>
        </a:graphic>
      </p:graphicFrame>
      <p:sp>
        <p:nvSpPr>
          <p:cNvPr id="5" name="Content Placeholder 4"/>
          <p:cNvSpPr>
            <a:spLocks noGrp="1"/>
          </p:cNvSpPr>
          <p:nvPr>
            <p:ph sz="quarter" idx="15"/>
          </p:nvPr>
        </p:nvSpPr>
        <p:spPr>
          <a:xfrm>
            <a:off x="457200" y="3175001"/>
            <a:ext cx="8280400" cy="1803400"/>
          </a:xfrm>
        </p:spPr>
        <p:txBody>
          <a:bodyPr/>
          <a:lstStyle/>
          <a:p>
            <a:pPr algn="just"/>
            <a:r>
              <a:rPr lang="en-IN" dirty="0"/>
              <a:t>the number of carbon–oxygen bonds is reduced by the addition of hydrogen or the loss of oxygen</a:t>
            </a:r>
          </a:p>
          <a:p>
            <a:pPr algn="just"/>
            <a:r>
              <a:rPr lang="en-IN" dirty="0"/>
              <a:t>a catalyst such as nickel, platinum, or palladium is needed for the addition of hydrogen to the carbonyl group</a:t>
            </a:r>
          </a:p>
        </p:txBody>
      </p:sp>
    </p:spTree>
    <p:extLst>
      <p:ext uri="{BB962C8B-B14F-4D97-AF65-F5344CB8AC3E}">
        <p14:creationId xmlns:p14="http://schemas.microsoft.com/office/powerpoint/2010/main" val="18728361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6698974" cy="1097279"/>
          </a:xfrm>
        </p:spPr>
        <p:txBody>
          <a:bodyPr/>
          <a:lstStyle/>
          <a:p>
            <a:r>
              <a:rPr lang="en-IN" sz="3400" dirty="0"/>
              <a:t>Reduction of Aldehydes and Ketones </a:t>
            </a:r>
            <a:r>
              <a:rPr lang="en-IN" sz="2000" b="0" dirty="0"/>
              <a:t>(2 of 2)</a:t>
            </a:r>
            <a:endParaRPr lang="en-IN" sz="2000" dirty="0"/>
          </a:p>
        </p:txBody>
      </p:sp>
      <p:sp>
        <p:nvSpPr>
          <p:cNvPr id="13" name="Content Placeholder 12"/>
          <p:cNvSpPr>
            <a:spLocks noGrp="1"/>
          </p:cNvSpPr>
          <p:nvPr>
            <p:ph sz="quarter" idx="13"/>
          </p:nvPr>
        </p:nvSpPr>
        <p:spPr>
          <a:xfrm>
            <a:off x="457200" y="1556327"/>
            <a:ext cx="8305800" cy="1771073"/>
          </a:xfrm>
        </p:spPr>
        <p:txBody>
          <a:bodyPr/>
          <a:lstStyle/>
          <a:p>
            <a:pPr algn="just"/>
            <a:r>
              <a:rPr lang="en-IN" sz="2400" dirty="0"/>
              <a:t>Aldehydes reduce to form primary alcohols, and ketones reduce to form secondary alcohols.</a:t>
            </a:r>
          </a:p>
          <a:p>
            <a:pPr algn="just"/>
            <a:r>
              <a:rPr lang="en-IN" sz="2400" dirty="0"/>
              <a:t>A catalyst such as nickel, platinum, or palladium is needed for the addition of hydrogen to the carbonyl group.</a:t>
            </a:r>
          </a:p>
        </p:txBody>
      </p:sp>
      <p:pic>
        <p:nvPicPr>
          <p:cNvPr id="24" name="Content Placeholder 23" descr="The condensed structures for the reaction are as follows. For long description in Notes pane, press F6.&#10;">
            <a:extLst>
              <a:ext uri="{FF2B5EF4-FFF2-40B4-BE49-F238E27FC236}">
                <a16:creationId xmlns:a16="http://schemas.microsoft.com/office/drawing/2014/main" id="{EA6A9C23-802A-4A55-9385-3BE586E3FB88}"/>
              </a:ext>
            </a:extLst>
          </p:cNvPr>
          <p:cNvPicPr>
            <a:picLocks noGrp="1" noChangeAspect="1"/>
          </p:cNvPicPr>
          <p:nvPr>
            <p:ph sz="quarter" idx="14"/>
          </p:nvPr>
        </p:nvPicPr>
        <p:blipFill>
          <a:blip r:embed="rId3"/>
          <a:stretch>
            <a:fillRect/>
          </a:stretch>
        </p:blipFill>
        <p:spPr>
          <a:xfrm>
            <a:off x="457200" y="3666212"/>
            <a:ext cx="4267570" cy="1292464"/>
          </a:xfrm>
          <a:prstGeom prst="rect">
            <a:avLst/>
          </a:prstGeom>
        </p:spPr>
      </p:pic>
      <p:pic>
        <p:nvPicPr>
          <p:cNvPr id="25" name="Content Placeholder 24" descr="The condensed structures for the reaction are as follows. For long description in Notes pane, press F6.&#10;">
            <a:extLst>
              <a:ext uri="{FF2B5EF4-FFF2-40B4-BE49-F238E27FC236}">
                <a16:creationId xmlns:a16="http://schemas.microsoft.com/office/drawing/2014/main" id="{5C882BD2-A0D6-40AA-B996-6AC1EB413D7A}"/>
              </a:ext>
            </a:extLst>
          </p:cNvPr>
          <p:cNvPicPr>
            <a:picLocks noGrp="1" noChangeAspect="1"/>
          </p:cNvPicPr>
          <p:nvPr>
            <p:ph sz="quarter" idx="15"/>
          </p:nvPr>
        </p:nvPicPr>
        <p:blipFill>
          <a:blip r:embed="rId4"/>
          <a:stretch>
            <a:fillRect/>
          </a:stretch>
        </p:blipFill>
        <p:spPr>
          <a:xfrm>
            <a:off x="5275919" y="3666212"/>
            <a:ext cx="3414056" cy="1237595"/>
          </a:xfrm>
          <a:prstGeom prst="rect">
            <a:avLst/>
          </a:prstGeom>
        </p:spPr>
      </p:pic>
    </p:spTree>
    <p:extLst>
      <p:ext uri="{BB962C8B-B14F-4D97-AF65-F5344CB8AC3E}">
        <p14:creationId xmlns:p14="http://schemas.microsoft.com/office/powerpoint/2010/main" val="189498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3" name="Content Placeholder 2"/>
          <p:cNvSpPr>
            <a:spLocks noGrp="1"/>
          </p:cNvSpPr>
          <p:nvPr>
            <p:ph sz="quarter" idx="13"/>
          </p:nvPr>
        </p:nvSpPr>
        <p:spPr>
          <a:xfrm>
            <a:off x="457200" y="1556327"/>
            <a:ext cx="7213600" cy="437573"/>
          </a:xfrm>
        </p:spPr>
        <p:txBody>
          <a:bodyPr/>
          <a:lstStyle/>
          <a:p>
            <a:pPr marL="432" indent="0" algn="just">
              <a:buNone/>
            </a:pPr>
            <a:r>
              <a:rPr lang="en-US" dirty="0">
                <a:cs typeface="Times New Roman" charset="0"/>
              </a:rPr>
              <a:t>Select the product for the oxidation of the following:</a:t>
            </a:r>
            <a:endParaRPr lang="en-IN" dirty="0"/>
          </a:p>
        </p:txBody>
      </p:sp>
      <p:pic>
        <p:nvPicPr>
          <p:cNvPr id="13" name="Content Placeholder 12" descr="C H 3, single bond, C H, single bond, C H 2, single bond, C H 3. The second C is single bonded to O H above.">
            <a:extLst>
              <a:ext uri="{FF2B5EF4-FFF2-40B4-BE49-F238E27FC236}">
                <a16:creationId xmlns:a16="http://schemas.microsoft.com/office/drawing/2014/main" id="{5CCE2F78-F22C-43E7-BF9A-7EF65F471473}"/>
              </a:ext>
            </a:extLst>
          </p:cNvPr>
          <p:cNvPicPr>
            <a:picLocks noGrp="1" noChangeAspect="1"/>
          </p:cNvPicPr>
          <p:nvPr>
            <p:ph sz="quarter" idx="14"/>
          </p:nvPr>
        </p:nvPicPr>
        <p:blipFill>
          <a:blip r:embed="rId4"/>
          <a:stretch>
            <a:fillRect/>
          </a:stretch>
        </p:blipFill>
        <p:spPr>
          <a:xfrm>
            <a:off x="457200" y="2193809"/>
            <a:ext cx="4223086" cy="724132"/>
          </a:xfrm>
          <a:prstGeom prst="rect">
            <a:avLst/>
          </a:prstGeom>
        </p:spPr>
      </p:pic>
      <p:sp>
        <p:nvSpPr>
          <p:cNvPr id="5" name="Content Placeholder 4"/>
          <p:cNvSpPr>
            <a:spLocks noGrp="1"/>
          </p:cNvSpPr>
          <p:nvPr>
            <p:ph sz="quarter" idx="15"/>
          </p:nvPr>
        </p:nvSpPr>
        <p:spPr>
          <a:xfrm>
            <a:off x="457201" y="3854449"/>
            <a:ext cx="419100" cy="425451"/>
          </a:xfrm>
        </p:spPr>
        <p:txBody>
          <a:bodyPr/>
          <a:lstStyle/>
          <a:p>
            <a:pPr marL="432" indent="0" algn="just">
              <a:buNone/>
            </a:pPr>
            <a:r>
              <a:rPr lang="en-US" dirty="0">
                <a:solidFill>
                  <a:schemeClr val="tx2"/>
                </a:solidFill>
              </a:rPr>
              <a:t>A.</a:t>
            </a:r>
            <a:endParaRPr lang="en-IN" dirty="0">
              <a:solidFill>
                <a:schemeClr val="tx2"/>
              </a:solidFill>
            </a:endParaRPr>
          </a:p>
        </p:txBody>
      </p:sp>
      <p:pic>
        <p:nvPicPr>
          <p:cNvPr id="14" name="Content Placeholder 13" descr="C H 3, single bond, C H, double bond, O H, single bond, C H 3.">
            <a:extLst>
              <a:ext uri="{FF2B5EF4-FFF2-40B4-BE49-F238E27FC236}">
                <a16:creationId xmlns:a16="http://schemas.microsoft.com/office/drawing/2014/main" id="{B7F1EAC1-1103-45C4-AE1C-CB523ED663FB}"/>
              </a:ext>
            </a:extLst>
          </p:cNvPr>
          <p:cNvPicPr>
            <a:picLocks noGrp="1" noChangeAspect="1"/>
          </p:cNvPicPr>
          <p:nvPr>
            <p:ph sz="quarter" idx="16"/>
          </p:nvPr>
        </p:nvPicPr>
        <p:blipFill>
          <a:blip r:embed="rId5"/>
          <a:stretch>
            <a:fillRect/>
          </a:stretch>
        </p:blipFill>
        <p:spPr>
          <a:xfrm>
            <a:off x="1123866" y="3895819"/>
            <a:ext cx="2889754" cy="384081"/>
          </a:xfrm>
          <a:prstGeom prst="rect">
            <a:avLst/>
          </a:prstGeom>
        </p:spPr>
      </p:pic>
      <p:sp>
        <p:nvSpPr>
          <p:cNvPr id="7" name="Content Placeholder 6"/>
          <p:cNvSpPr>
            <a:spLocks noGrp="1"/>
          </p:cNvSpPr>
          <p:nvPr>
            <p:ph sz="quarter" idx="17"/>
          </p:nvPr>
        </p:nvSpPr>
        <p:spPr>
          <a:xfrm>
            <a:off x="4261185" y="3854450"/>
            <a:ext cx="419101" cy="425450"/>
          </a:xfrm>
        </p:spPr>
        <p:txBody>
          <a:bodyPr/>
          <a:lstStyle/>
          <a:p>
            <a:pPr marL="432" indent="0" algn="just">
              <a:buNone/>
            </a:pPr>
            <a:r>
              <a:rPr lang="en-US" dirty="0">
                <a:solidFill>
                  <a:schemeClr val="tx2"/>
                </a:solidFill>
              </a:rPr>
              <a:t>B.</a:t>
            </a:r>
            <a:endParaRPr lang="en-IN" dirty="0">
              <a:solidFill>
                <a:schemeClr val="tx2"/>
              </a:solidFill>
            </a:endParaRPr>
          </a:p>
        </p:txBody>
      </p:sp>
      <p:pic>
        <p:nvPicPr>
          <p:cNvPr id="15" name="Content Placeholder 14" descr="C H 3, single bond, C, single bond, C H 2, single bond, C H 3. The second C is double bonded to O above.">
            <a:extLst>
              <a:ext uri="{FF2B5EF4-FFF2-40B4-BE49-F238E27FC236}">
                <a16:creationId xmlns:a16="http://schemas.microsoft.com/office/drawing/2014/main" id="{2689277E-BEB0-4F09-8D29-2680CEFB13A7}"/>
              </a:ext>
            </a:extLst>
          </p:cNvPr>
          <p:cNvPicPr>
            <a:picLocks noGrp="1" noChangeAspect="1"/>
          </p:cNvPicPr>
          <p:nvPr>
            <p:ph sz="quarter" idx="18"/>
          </p:nvPr>
        </p:nvPicPr>
        <p:blipFill>
          <a:blip r:embed="rId6"/>
          <a:stretch>
            <a:fillRect/>
          </a:stretch>
        </p:blipFill>
        <p:spPr>
          <a:xfrm>
            <a:off x="4927851" y="3438776"/>
            <a:ext cx="2776692" cy="831345"/>
          </a:xfrm>
          <a:prstGeom prst="rect">
            <a:avLst/>
          </a:prstGeom>
        </p:spPr>
      </p:pic>
      <p:sp>
        <p:nvSpPr>
          <p:cNvPr id="9" name="Content Placeholder 8"/>
          <p:cNvSpPr>
            <a:spLocks noGrp="1"/>
          </p:cNvSpPr>
          <p:nvPr>
            <p:ph sz="quarter" idx="19"/>
          </p:nvPr>
        </p:nvSpPr>
        <p:spPr>
          <a:xfrm>
            <a:off x="457200" y="5259388"/>
            <a:ext cx="419101" cy="446087"/>
          </a:xfrm>
        </p:spPr>
        <p:txBody>
          <a:bodyPr/>
          <a:lstStyle/>
          <a:p>
            <a:pPr marL="432" indent="0" algn="just">
              <a:buNone/>
            </a:pPr>
            <a:r>
              <a:rPr lang="en-US" dirty="0">
                <a:solidFill>
                  <a:schemeClr val="tx2"/>
                </a:solidFill>
              </a:rPr>
              <a:t>C.</a:t>
            </a:r>
            <a:endParaRPr lang="en-IN" dirty="0"/>
          </a:p>
        </p:txBody>
      </p:sp>
      <p:graphicFrame>
        <p:nvGraphicFramePr>
          <p:cNvPr id="16" name="Object 15" descr="C O sub 2 + H sub 2 O">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1000125" y="5291138"/>
          <a:ext cx="1460500" cy="381000"/>
        </p:xfrm>
        <a:graphic>
          <a:graphicData uri="http://schemas.openxmlformats.org/presentationml/2006/ole">
            <mc:AlternateContent xmlns:mc="http://schemas.openxmlformats.org/markup-compatibility/2006">
              <mc:Choice xmlns:v="urn:schemas-microsoft-com:vml" Requires="v">
                <p:oleObj spid="_x0000_s36867" name="Equation" r:id="rId7" imgW="1460160" imgH="380880" progId="Equation.DSMT4">
                  <p:embed/>
                </p:oleObj>
              </mc:Choice>
              <mc:Fallback>
                <p:oleObj name="Equation" r:id="rId7" imgW="1460160" imgH="380880" progId="Equation.DSMT4">
                  <p:embed/>
                  <p:pic>
                    <p:nvPicPr>
                      <p:cNvPr id="16" name="Object 15" descr="C O sub 2 + H sub 2 O">
                        <a:extLst>
                          <a:ext uri="{FF2B5EF4-FFF2-40B4-BE49-F238E27FC236}">
                            <a16:creationId xmlns:a16="http://schemas.microsoft.com/office/drawing/2014/main" id="{625D88EB-A4FD-4D04-B497-0BC4E5C0639A}"/>
                          </a:ext>
                        </a:extLst>
                      </p:cNvPr>
                      <p:cNvPicPr/>
                      <p:nvPr/>
                    </p:nvPicPr>
                    <p:blipFill>
                      <a:blip r:embed="rId8"/>
                      <a:stretch>
                        <a:fillRect/>
                      </a:stretch>
                    </p:blipFill>
                    <p:spPr>
                      <a:xfrm>
                        <a:off x="1000125" y="5291138"/>
                        <a:ext cx="1460500" cy="381000"/>
                      </a:xfrm>
                      <a:prstGeom prst="rect">
                        <a:avLst/>
                      </a:prstGeom>
                    </p:spPr>
                  </p:pic>
                </p:oleObj>
              </mc:Fallback>
            </mc:AlternateContent>
          </a:graphicData>
        </a:graphic>
      </p:graphicFrame>
      <p:sp>
        <p:nvSpPr>
          <p:cNvPr id="10" name="Content Placeholder 9"/>
          <p:cNvSpPr>
            <a:spLocks noGrp="1"/>
          </p:cNvSpPr>
          <p:nvPr>
            <p:ph sz="quarter" idx="20"/>
          </p:nvPr>
        </p:nvSpPr>
        <p:spPr>
          <a:xfrm>
            <a:off x="4261185" y="5259389"/>
            <a:ext cx="419101" cy="446086"/>
          </a:xfrm>
        </p:spPr>
        <p:txBody>
          <a:bodyPr/>
          <a:lstStyle/>
          <a:p>
            <a:pPr marL="432" indent="0" algn="just">
              <a:buNone/>
            </a:pPr>
            <a:r>
              <a:rPr lang="en-US" dirty="0">
                <a:solidFill>
                  <a:schemeClr val="tx2"/>
                </a:solidFill>
              </a:rPr>
              <a:t>D.</a:t>
            </a:r>
            <a:endParaRPr lang="en-IN" dirty="0">
              <a:solidFill>
                <a:schemeClr val="tx2"/>
              </a:solidFill>
            </a:endParaRPr>
          </a:p>
        </p:txBody>
      </p:sp>
      <p:pic>
        <p:nvPicPr>
          <p:cNvPr id="17" name="Content Placeholder 16" descr="C H 3, single bond, CH, single bond, C H 2, single bond, C H 3. The second C is single bonded to O H above.">
            <a:extLst>
              <a:ext uri="{FF2B5EF4-FFF2-40B4-BE49-F238E27FC236}">
                <a16:creationId xmlns:a16="http://schemas.microsoft.com/office/drawing/2014/main" id="{2A8ECC15-7D22-4DA8-9C07-A9A815E9E810}"/>
              </a:ext>
            </a:extLst>
          </p:cNvPr>
          <p:cNvPicPr>
            <a:picLocks noGrp="1" noChangeAspect="1"/>
          </p:cNvPicPr>
          <p:nvPr>
            <p:ph sz="quarter" idx="21"/>
          </p:nvPr>
        </p:nvPicPr>
        <p:blipFill>
          <a:blip r:embed="rId9"/>
          <a:stretch>
            <a:fillRect/>
          </a:stretch>
        </p:blipFill>
        <p:spPr>
          <a:xfrm>
            <a:off x="4914038" y="4848126"/>
            <a:ext cx="3133616" cy="835224"/>
          </a:xfrm>
          <a:prstGeom prst="rect">
            <a:avLst/>
          </a:prstGeom>
        </p:spPr>
      </p:pic>
    </p:spTree>
    <p:extLst>
      <p:ext uri="{BB962C8B-B14F-4D97-AF65-F5344CB8AC3E}">
        <p14:creationId xmlns:p14="http://schemas.microsoft.com/office/powerpoint/2010/main" val="3700904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3" name="Content Placeholder 2"/>
          <p:cNvSpPr>
            <a:spLocks noGrp="1"/>
          </p:cNvSpPr>
          <p:nvPr>
            <p:ph sz="quarter" idx="13"/>
          </p:nvPr>
        </p:nvSpPr>
        <p:spPr>
          <a:xfrm>
            <a:off x="457200" y="1556327"/>
            <a:ext cx="7264400" cy="437573"/>
          </a:xfrm>
        </p:spPr>
        <p:txBody>
          <a:bodyPr/>
          <a:lstStyle/>
          <a:p>
            <a:pPr marL="432" indent="0" algn="just">
              <a:buNone/>
            </a:pPr>
            <a:r>
              <a:rPr lang="en-US" dirty="0">
                <a:cs typeface="Times New Roman" charset="0"/>
              </a:rPr>
              <a:t>Select the product for the oxidation of the following:</a:t>
            </a:r>
            <a:endParaRPr lang="en-IN" dirty="0"/>
          </a:p>
        </p:txBody>
      </p:sp>
      <p:pic>
        <p:nvPicPr>
          <p:cNvPr id="13" name="Content Placeholder 12" descr="C H 3, single bond, C H, single bond, C H 2, single bond, C H 3. The second C is single bonded to O H above.">
            <a:extLst>
              <a:ext uri="{FF2B5EF4-FFF2-40B4-BE49-F238E27FC236}">
                <a16:creationId xmlns:a16="http://schemas.microsoft.com/office/drawing/2014/main" id="{5CCE2F78-F22C-43E7-BF9A-7EF65F471473}"/>
              </a:ext>
            </a:extLst>
          </p:cNvPr>
          <p:cNvPicPr>
            <a:picLocks noGrp="1" noChangeAspect="1"/>
          </p:cNvPicPr>
          <p:nvPr>
            <p:ph sz="quarter" idx="14"/>
          </p:nvPr>
        </p:nvPicPr>
        <p:blipFill>
          <a:blip r:embed="rId2"/>
          <a:stretch>
            <a:fillRect/>
          </a:stretch>
        </p:blipFill>
        <p:spPr>
          <a:xfrm>
            <a:off x="457200" y="2237577"/>
            <a:ext cx="4645395" cy="796545"/>
          </a:xfrm>
          <a:prstGeom prst="rect">
            <a:avLst/>
          </a:prstGeom>
        </p:spPr>
      </p:pic>
      <p:pic>
        <p:nvPicPr>
          <p:cNvPr id="14" name="Content Placeholder 13" descr="C H 3, single bond, C, single bond, C H 2, single bond, C H 3. The second C is double bonded to O above.">
            <a:extLst>
              <a:ext uri="{FF2B5EF4-FFF2-40B4-BE49-F238E27FC236}">
                <a16:creationId xmlns:a16="http://schemas.microsoft.com/office/drawing/2014/main" id="{2689277E-BEB0-4F09-8D29-2680CEFB13A7}"/>
              </a:ext>
            </a:extLst>
          </p:cNvPr>
          <p:cNvPicPr>
            <a:picLocks noGrp="1" noChangeAspect="1"/>
          </p:cNvPicPr>
          <p:nvPr>
            <p:ph sz="quarter" idx="15"/>
          </p:nvPr>
        </p:nvPicPr>
        <p:blipFill>
          <a:blip r:embed="rId3"/>
          <a:stretch>
            <a:fillRect/>
          </a:stretch>
        </p:blipFill>
        <p:spPr>
          <a:xfrm>
            <a:off x="5811683" y="2202777"/>
            <a:ext cx="2776692" cy="831345"/>
          </a:xfrm>
          <a:prstGeom prst="rect">
            <a:avLst/>
          </a:prstGeom>
        </p:spPr>
      </p:pic>
      <p:sp>
        <p:nvSpPr>
          <p:cNvPr id="6" name="Content Placeholder 5"/>
          <p:cNvSpPr>
            <a:spLocks noGrp="1"/>
          </p:cNvSpPr>
          <p:nvPr>
            <p:ph sz="quarter" idx="16"/>
          </p:nvPr>
        </p:nvSpPr>
        <p:spPr>
          <a:xfrm>
            <a:off x="5102595" y="3277799"/>
            <a:ext cx="3485780" cy="443301"/>
          </a:xfrm>
        </p:spPr>
        <p:txBody>
          <a:bodyPr/>
          <a:lstStyle/>
          <a:p>
            <a:pPr marL="432" indent="0" algn="just">
              <a:buNone/>
            </a:pPr>
            <a:r>
              <a:rPr lang="en-IN" dirty="0"/>
              <a:t>The correct answer is B.</a:t>
            </a:r>
          </a:p>
        </p:txBody>
      </p:sp>
    </p:spTree>
    <p:extLst>
      <p:ext uri="{BB962C8B-B14F-4D97-AF65-F5344CB8AC3E}">
        <p14:creationId xmlns:p14="http://schemas.microsoft.com/office/powerpoint/2010/main" val="112268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13" name="Content Placeholder 12"/>
          <p:cNvSpPr>
            <a:spLocks noGrp="1"/>
          </p:cNvSpPr>
          <p:nvPr>
            <p:ph sz="quarter" idx="13"/>
          </p:nvPr>
        </p:nvSpPr>
        <p:spPr>
          <a:xfrm>
            <a:off x="457201" y="1556327"/>
            <a:ext cx="3429000" cy="437573"/>
          </a:xfrm>
        </p:spPr>
        <p:txBody>
          <a:bodyPr/>
          <a:lstStyle/>
          <a:p>
            <a:pPr marL="432" indent="0" algn="just">
              <a:buNone/>
            </a:pPr>
            <a:r>
              <a:rPr lang="en-IN" dirty="0"/>
              <a:t>Select the product when</a:t>
            </a:r>
          </a:p>
        </p:txBody>
      </p:sp>
      <p:graphicFrame>
        <p:nvGraphicFramePr>
          <p:cNvPr id="33" name="Object 32" descr="C H 3, single bond, C H 2, single bond, C H 2, single bond, O H.">
            <a:extLst>
              <a:ext uri="{FF2B5EF4-FFF2-40B4-BE49-F238E27FC236}">
                <a16:creationId xmlns:a16="http://schemas.microsoft.com/office/drawing/2014/main" id="{2E4930A8-E752-4D56-A81D-26C20038DF52}"/>
              </a:ext>
            </a:extLst>
          </p:cNvPr>
          <p:cNvGraphicFramePr>
            <a:graphicFrameLocks noChangeAspect="1"/>
          </p:cNvGraphicFramePr>
          <p:nvPr>
            <p:extLst/>
          </p:nvPr>
        </p:nvGraphicFramePr>
        <p:xfrm>
          <a:off x="4070801" y="1605344"/>
          <a:ext cx="3209636" cy="346364"/>
        </p:xfrm>
        <a:graphic>
          <a:graphicData uri="http://schemas.openxmlformats.org/presentationml/2006/ole">
            <mc:AlternateContent xmlns:mc="http://schemas.openxmlformats.org/markup-compatibility/2006">
              <mc:Choice xmlns:v="urn:schemas-microsoft-com:vml" Requires="v">
                <p:oleObj spid="_x0000_s37892" name="Equation" r:id="rId3" imgW="3530520" imgH="380880" progId="Equation.DSMT4">
                  <p:embed/>
                </p:oleObj>
              </mc:Choice>
              <mc:Fallback>
                <p:oleObj name="Equation" r:id="rId3" imgW="3530520" imgH="380880" progId="Equation.DSMT4">
                  <p:embed/>
                  <p:pic>
                    <p:nvPicPr>
                      <p:cNvPr id="33" name="Object 32" descr="C H 3, single bond, C H 2, single bond, C H 2, single bond, O H.">
                        <a:extLst>
                          <a:ext uri="{FF2B5EF4-FFF2-40B4-BE49-F238E27FC236}">
                            <a16:creationId xmlns:a16="http://schemas.microsoft.com/office/drawing/2014/main" id="{2E4930A8-E752-4D56-A81D-26C20038DF52}"/>
                          </a:ext>
                        </a:extLst>
                      </p:cNvPr>
                      <p:cNvPicPr/>
                      <p:nvPr/>
                    </p:nvPicPr>
                    <p:blipFill>
                      <a:blip r:embed="rId4"/>
                      <a:stretch>
                        <a:fillRect/>
                      </a:stretch>
                    </p:blipFill>
                    <p:spPr>
                      <a:xfrm>
                        <a:off x="4070801" y="1605344"/>
                        <a:ext cx="3209636" cy="346364"/>
                      </a:xfrm>
                      <a:prstGeom prst="rect">
                        <a:avLst/>
                      </a:prstGeom>
                    </p:spPr>
                  </p:pic>
                </p:oleObj>
              </mc:Fallback>
            </mc:AlternateContent>
          </a:graphicData>
        </a:graphic>
      </p:graphicFrame>
      <p:sp>
        <p:nvSpPr>
          <p:cNvPr id="14" name="Content Placeholder 13"/>
          <p:cNvSpPr>
            <a:spLocks noGrp="1"/>
          </p:cNvSpPr>
          <p:nvPr>
            <p:ph sz="quarter" idx="14"/>
          </p:nvPr>
        </p:nvSpPr>
        <p:spPr>
          <a:xfrm>
            <a:off x="457200" y="2110155"/>
            <a:ext cx="5918200" cy="445720"/>
          </a:xfrm>
        </p:spPr>
        <p:txBody>
          <a:bodyPr/>
          <a:lstStyle/>
          <a:p>
            <a:pPr marL="432" indent="0" algn="just">
              <a:buNone/>
            </a:pPr>
            <a:r>
              <a:rPr lang="en-IN" dirty="0"/>
              <a:t>undergoes each of the following reactions:</a:t>
            </a:r>
          </a:p>
        </p:txBody>
      </p:sp>
      <p:pic>
        <p:nvPicPr>
          <p:cNvPr id="34" name="Content Placeholder 33" descr="C H 3, single bond, C H 2, single bond, C H 2, single bond, O H. Options B and C are each yield arrows in the presence of O.">
            <a:extLst>
              <a:ext uri="{FF2B5EF4-FFF2-40B4-BE49-F238E27FC236}">
                <a16:creationId xmlns:a16="http://schemas.microsoft.com/office/drawing/2014/main" id="{53160A0C-A90E-469E-877E-10A3F175C5A7}"/>
              </a:ext>
            </a:extLst>
          </p:cNvPr>
          <p:cNvPicPr>
            <a:picLocks noGrp="1" noChangeAspect="1"/>
          </p:cNvPicPr>
          <p:nvPr>
            <p:ph sz="quarter" idx="15"/>
          </p:nvPr>
        </p:nvPicPr>
        <p:blipFill>
          <a:blip r:embed="rId5"/>
          <a:stretch>
            <a:fillRect/>
          </a:stretch>
        </p:blipFill>
        <p:spPr>
          <a:xfrm>
            <a:off x="1145939" y="2649538"/>
            <a:ext cx="6801323" cy="659017"/>
          </a:xfrm>
          <a:prstGeom prst="rect">
            <a:avLst/>
          </a:prstGeom>
        </p:spPr>
      </p:pic>
      <p:sp>
        <p:nvSpPr>
          <p:cNvPr id="16" name="Content Placeholder 15"/>
          <p:cNvSpPr>
            <a:spLocks noGrp="1"/>
          </p:cNvSpPr>
          <p:nvPr>
            <p:ph sz="quarter" idx="16"/>
          </p:nvPr>
        </p:nvSpPr>
        <p:spPr>
          <a:xfrm>
            <a:off x="457200" y="4089400"/>
            <a:ext cx="381000" cy="406400"/>
          </a:xfrm>
        </p:spPr>
        <p:txBody>
          <a:bodyPr/>
          <a:lstStyle/>
          <a:p>
            <a:pPr marL="432" indent="0" algn="just">
              <a:buNone/>
            </a:pPr>
            <a:r>
              <a:rPr lang="en-US" dirty="0">
                <a:solidFill>
                  <a:schemeClr val="tx2"/>
                </a:solidFill>
              </a:rPr>
              <a:t>1.</a:t>
            </a:r>
            <a:endParaRPr lang="en-IN" dirty="0">
              <a:solidFill>
                <a:schemeClr val="tx2"/>
              </a:solidFill>
            </a:endParaRPr>
          </a:p>
        </p:txBody>
      </p:sp>
      <p:pic>
        <p:nvPicPr>
          <p:cNvPr id="36" name="Content Placeholder 35" descr="C H 3, single bond, C H, double bond, C H 2.">
            <a:extLst>
              <a:ext uri="{FF2B5EF4-FFF2-40B4-BE49-F238E27FC236}">
                <a16:creationId xmlns:a16="http://schemas.microsoft.com/office/drawing/2014/main" id="{24A9A180-0186-47D3-9CBE-AD640537F700}"/>
              </a:ext>
            </a:extLst>
          </p:cNvPr>
          <p:cNvPicPr>
            <a:picLocks noGrp="1" noChangeAspect="1"/>
          </p:cNvPicPr>
          <p:nvPr>
            <p:ph sz="quarter" idx="17"/>
          </p:nvPr>
        </p:nvPicPr>
        <p:blipFill>
          <a:blip r:embed="rId6"/>
          <a:stretch>
            <a:fillRect/>
          </a:stretch>
        </p:blipFill>
        <p:spPr>
          <a:xfrm>
            <a:off x="988974" y="4089400"/>
            <a:ext cx="2365453" cy="365792"/>
          </a:xfrm>
          <a:prstGeom prst="rect">
            <a:avLst/>
          </a:prstGeom>
        </p:spPr>
      </p:pic>
      <p:sp>
        <p:nvSpPr>
          <p:cNvPr id="18" name="Content Placeholder 17"/>
          <p:cNvSpPr>
            <a:spLocks noGrp="1"/>
          </p:cNvSpPr>
          <p:nvPr>
            <p:ph sz="quarter" idx="18"/>
          </p:nvPr>
        </p:nvSpPr>
        <p:spPr>
          <a:xfrm>
            <a:off x="457201" y="5208588"/>
            <a:ext cx="381000" cy="446087"/>
          </a:xfrm>
        </p:spPr>
        <p:txBody>
          <a:bodyPr/>
          <a:lstStyle/>
          <a:p>
            <a:pPr marL="432" indent="0" algn="just">
              <a:buNone/>
            </a:pPr>
            <a:r>
              <a:rPr lang="en-US" dirty="0">
                <a:solidFill>
                  <a:schemeClr val="tx2"/>
                </a:solidFill>
              </a:rPr>
              <a:t>2.</a:t>
            </a:r>
            <a:endParaRPr lang="en-IN" dirty="0"/>
          </a:p>
        </p:txBody>
      </p:sp>
      <p:graphicFrame>
        <p:nvGraphicFramePr>
          <p:cNvPr id="37" name="Object 36" descr="C O sub 2 + H sub 2 O">
            <a:extLst>
              <a:ext uri="{FF2B5EF4-FFF2-40B4-BE49-F238E27FC236}">
                <a16:creationId xmlns:a16="http://schemas.microsoft.com/office/drawing/2014/main" id="{625D88EB-A4FD-4D04-B497-0BC4E5C0639A}"/>
              </a:ext>
            </a:extLst>
          </p:cNvPr>
          <p:cNvGraphicFramePr>
            <a:graphicFrameLocks noChangeAspect="1"/>
          </p:cNvGraphicFramePr>
          <p:nvPr>
            <p:extLst/>
          </p:nvPr>
        </p:nvGraphicFramePr>
        <p:xfrm>
          <a:off x="988974" y="5241131"/>
          <a:ext cx="1460500" cy="381000"/>
        </p:xfrm>
        <a:graphic>
          <a:graphicData uri="http://schemas.openxmlformats.org/presentationml/2006/ole">
            <mc:AlternateContent xmlns:mc="http://schemas.openxmlformats.org/markup-compatibility/2006">
              <mc:Choice xmlns:v="urn:schemas-microsoft-com:vml" Requires="v">
                <p:oleObj spid="_x0000_s37893" name="Equation" r:id="rId7" imgW="1460160" imgH="380880" progId="Equation.DSMT4">
                  <p:embed/>
                </p:oleObj>
              </mc:Choice>
              <mc:Fallback>
                <p:oleObj name="Equation" r:id="rId7" imgW="1460160" imgH="380880" progId="Equation.DSMT4">
                  <p:embed/>
                  <p:pic>
                    <p:nvPicPr>
                      <p:cNvPr id="37" name="Object 36" descr="C O sub 2 + H sub 2 O">
                        <a:extLst>
                          <a:ext uri="{FF2B5EF4-FFF2-40B4-BE49-F238E27FC236}">
                            <a16:creationId xmlns:a16="http://schemas.microsoft.com/office/drawing/2014/main" id="{625D88EB-A4FD-4D04-B497-0BC4E5C0639A}"/>
                          </a:ext>
                        </a:extLst>
                      </p:cNvPr>
                      <p:cNvPicPr/>
                      <p:nvPr/>
                    </p:nvPicPr>
                    <p:blipFill>
                      <a:blip r:embed="rId8"/>
                      <a:stretch>
                        <a:fillRect/>
                      </a:stretch>
                    </p:blipFill>
                    <p:spPr>
                      <a:xfrm>
                        <a:off x="988974" y="5241131"/>
                        <a:ext cx="1460500" cy="381000"/>
                      </a:xfrm>
                      <a:prstGeom prst="rect">
                        <a:avLst/>
                      </a:prstGeom>
                    </p:spPr>
                  </p:pic>
                </p:oleObj>
              </mc:Fallback>
            </mc:AlternateContent>
          </a:graphicData>
        </a:graphic>
      </p:graphicFrame>
      <p:sp>
        <p:nvSpPr>
          <p:cNvPr id="19" name="Content Placeholder 18"/>
          <p:cNvSpPr>
            <a:spLocks noGrp="1"/>
          </p:cNvSpPr>
          <p:nvPr>
            <p:ph sz="quarter" idx="19"/>
          </p:nvPr>
        </p:nvSpPr>
        <p:spPr>
          <a:xfrm>
            <a:off x="4667408" y="4076700"/>
            <a:ext cx="387191" cy="406400"/>
          </a:xfrm>
        </p:spPr>
        <p:txBody>
          <a:bodyPr/>
          <a:lstStyle/>
          <a:p>
            <a:pPr marL="432" indent="0" algn="just">
              <a:buNone/>
            </a:pPr>
            <a:r>
              <a:rPr lang="en-US" dirty="0">
                <a:solidFill>
                  <a:schemeClr val="tx2"/>
                </a:solidFill>
              </a:rPr>
              <a:t>3.</a:t>
            </a:r>
            <a:endParaRPr lang="en-IN" dirty="0">
              <a:solidFill>
                <a:schemeClr val="tx2"/>
              </a:solidFill>
            </a:endParaRPr>
          </a:p>
        </p:txBody>
      </p:sp>
      <p:pic>
        <p:nvPicPr>
          <p:cNvPr id="38" name="Content Placeholder 37" descr="C H 3, single bond, C H 2, single bond, C, single bond, H. The third C is double bonded to O above.">
            <a:extLst>
              <a:ext uri="{FF2B5EF4-FFF2-40B4-BE49-F238E27FC236}">
                <a16:creationId xmlns:a16="http://schemas.microsoft.com/office/drawing/2014/main" id="{EF7F19F0-5C79-42EF-969E-570FE12B9336}"/>
              </a:ext>
            </a:extLst>
          </p:cNvPr>
          <p:cNvPicPr>
            <a:picLocks noGrp="1" noChangeAspect="1"/>
          </p:cNvPicPr>
          <p:nvPr>
            <p:ph sz="quarter" idx="20"/>
          </p:nvPr>
        </p:nvPicPr>
        <p:blipFill>
          <a:blip r:embed="rId9"/>
          <a:stretch>
            <a:fillRect/>
          </a:stretch>
        </p:blipFill>
        <p:spPr>
          <a:xfrm>
            <a:off x="5276983" y="3564386"/>
            <a:ext cx="2670279" cy="883997"/>
          </a:xfrm>
          <a:prstGeom prst="rect">
            <a:avLst/>
          </a:prstGeom>
        </p:spPr>
      </p:pic>
      <p:sp>
        <p:nvSpPr>
          <p:cNvPr id="21" name="Content Placeholder 20"/>
          <p:cNvSpPr>
            <a:spLocks noGrp="1"/>
          </p:cNvSpPr>
          <p:nvPr>
            <p:ph sz="quarter" idx="21"/>
          </p:nvPr>
        </p:nvSpPr>
        <p:spPr>
          <a:xfrm>
            <a:off x="4667408" y="5208588"/>
            <a:ext cx="387191" cy="413543"/>
          </a:xfrm>
        </p:spPr>
        <p:txBody>
          <a:bodyPr/>
          <a:lstStyle/>
          <a:p>
            <a:pPr marL="0" indent="0" algn="just">
              <a:buNone/>
            </a:pPr>
            <a:r>
              <a:rPr lang="en-US" dirty="0">
                <a:solidFill>
                  <a:schemeClr val="tx2"/>
                </a:solidFill>
              </a:rPr>
              <a:t>4.</a:t>
            </a:r>
            <a:endParaRPr lang="en-IN" dirty="0">
              <a:solidFill>
                <a:schemeClr val="tx2"/>
              </a:solidFill>
            </a:endParaRPr>
          </a:p>
        </p:txBody>
      </p:sp>
      <p:pic>
        <p:nvPicPr>
          <p:cNvPr id="39" name="Content Placeholder 38" descr="C H 3, single bond, C H 23, single bond, C, single bond, O H. The third C is double bonded to O above.">
            <a:extLst>
              <a:ext uri="{FF2B5EF4-FFF2-40B4-BE49-F238E27FC236}">
                <a16:creationId xmlns:a16="http://schemas.microsoft.com/office/drawing/2014/main" id="{1C37866F-C4E4-4CCD-BC53-BD369731C071}"/>
              </a:ext>
            </a:extLst>
          </p:cNvPr>
          <p:cNvPicPr>
            <a:picLocks noGrp="1" noChangeAspect="1"/>
          </p:cNvPicPr>
          <p:nvPr>
            <p:ph sz="quarter" idx="22"/>
          </p:nvPr>
        </p:nvPicPr>
        <p:blipFill>
          <a:blip r:embed="rId10"/>
          <a:stretch>
            <a:fillRect/>
          </a:stretch>
        </p:blipFill>
        <p:spPr>
          <a:xfrm>
            <a:off x="5264283" y="4715083"/>
            <a:ext cx="2895851" cy="890093"/>
          </a:xfrm>
          <a:prstGeom prst="rect">
            <a:avLst/>
          </a:prstGeom>
        </p:spPr>
      </p:pic>
    </p:spTree>
    <p:extLst>
      <p:ext uri="{BB962C8B-B14F-4D97-AF65-F5344CB8AC3E}">
        <p14:creationId xmlns:p14="http://schemas.microsoft.com/office/powerpoint/2010/main" val="3955045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a:t>
            </a:r>
          </a:p>
        </p:txBody>
      </p:sp>
      <p:sp>
        <p:nvSpPr>
          <p:cNvPr id="3" name="Content Placeholder 2"/>
          <p:cNvSpPr>
            <a:spLocks noGrp="1"/>
          </p:cNvSpPr>
          <p:nvPr>
            <p:ph sz="quarter" idx="13"/>
          </p:nvPr>
        </p:nvSpPr>
        <p:spPr>
          <a:xfrm>
            <a:off x="457200" y="1556327"/>
            <a:ext cx="3429000" cy="437573"/>
          </a:xfrm>
        </p:spPr>
        <p:txBody>
          <a:bodyPr/>
          <a:lstStyle/>
          <a:p>
            <a:pPr marL="432" indent="0" algn="just">
              <a:buNone/>
            </a:pPr>
            <a:r>
              <a:rPr lang="en-IN" dirty="0"/>
              <a:t>Select the product when</a:t>
            </a:r>
          </a:p>
        </p:txBody>
      </p:sp>
      <p:graphicFrame>
        <p:nvGraphicFramePr>
          <p:cNvPr id="13" name="Object 12" descr="C H 3, single bond, C H 2, single bond, C H 2, single bond, O H.">
            <a:extLst>
              <a:ext uri="{FF2B5EF4-FFF2-40B4-BE49-F238E27FC236}">
                <a16:creationId xmlns:a16="http://schemas.microsoft.com/office/drawing/2014/main" id="{2E4930A8-E752-4D56-A81D-26C20038DF52}"/>
              </a:ext>
            </a:extLst>
          </p:cNvPr>
          <p:cNvGraphicFramePr>
            <a:graphicFrameLocks noChangeAspect="1"/>
          </p:cNvGraphicFramePr>
          <p:nvPr>
            <p:extLst/>
          </p:nvPr>
        </p:nvGraphicFramePr>
        <p:xfrm>
          <a:off x="3979082" y="1579944"/>
          <a:ext cx="3209636" cy="346364"/>
        </p:xfrm>
        <a:graphic>
          <a:graphicData uri="http://schemas.openxmlformats.org/presentationml/2006/ole">
            <mc:AlternateContent xmlns:mc="http://schemas.openxmlformats.org/markup-compatibility/2006">
              <mc:Choice xmlns:v="urn:schemas-microsoft-com:vml" Requires="v">
                <p:oleObj spid="_x0000_s38915" name="Equation" r:id="rId3" imgW="3530520" imgH="380880" progId="Equation.DSMT4">
                  <p:embed/>
                </p:oleObj>
              </mc:Choice>
              <mc:Fallback>
                <p:oleObj name="Equation" r:id="rId3" imgW="3530520" imgH="380880" progId="Equation.DSMT4">
                  <p:embed/>
                  <p:pic>
                    <p:nvPicPr>
                      <p:cNvPr id="13" name="Object 12" descr="C H 3, single bond, C H 2, single bond, C H 2, single bond, O H.">
                        <a:extLst>
                          <a:ext uri="{FF2B5EF4-FFF2-40B4-BE49-F238E27FC236}">
                            <a16:creationId xmlns:a16="http://schemas.microsoft.com/office/drawing/2014/main" id="{2E4930A8-E752-4D56-A81D-26C20038DF52}"/>
                          </a:ext>
                        </a:extLst>
                      </p:cNvPr>
                      <p:cNvPicPr/>
                      <p:nvPr/>
                    </p:nvPicPr>
                    <p:blipFill>
                      <a:blip r:embed="rId4"/>
                      <a:stretch>
                        <a:fillRect/>
                      </a:stretch>
                    </p:blipFill>
                    <p:spPr>
                      <a:xfrm>
                        <a:off x="3979082" y="1579944"/>
                        <a:ext cx="3209636" cy="346364"/>
                      </a:xfrm>
                      <a:prstGeom prst="rect">
                        <a:avLst/>
                      </a:prstGeom>
                    </p:spPr>
                  </p:pic>
                </p:oleObj>
              </mc:Fallback>
            </mc:AlternateContent>
          </a:graphicData>
        </a:graphic>
      </p:graphicFrame>
      <p:sp>
        <p:nvSpPr>
          <p:cNvPr id="4" name="Content Placeholder 3"/>
          <p:cNvSpPr>
            <a:spLocks noGrp="1"/>
          </p:cNvSpPr>
          <p:nvPr>
            <p:ph sz="quarter" idx="14"/>
          </p:nvPr>
        </p:nvSpPr>
        <p:spPr>
          <a:xfrm>
            <a:off x="457200" y="2110155"/>
            <a:ext cx="5994400" cy="445476"/>
          </a:xfrm>
        </p:spPr>
        <p:txBody>
          <a:bodyPr/>
          <a:lstStyle/>
          <a:p>
            <a:pPr marL="432" indent="0" algn="just">
              <a:buNone/>
            </a:pPr>
            <a:r>
              <a:rPr lang="en-IN" dirty="0"/>
              <a:t>undergoes each of the following reactions:</a:t>
            </a:r>
          </a:p>
        </p:txBody>
      </p:sp>
      <p:pic>
        <p:nvPicPr>
          <p:cNvPr id="14" name="Content Placeholder 13" descr="C H 3, single bond, C H 2, single bond, C H 2, single bond, O H. Options B and C are each yield arrows in the presence of O.">
            <a:extLst>
              <a:ext uri="{FF2B5EF4-FFF2-40B4-BE49-F238E27FC236}">
                <a16:creationId xmlns:a16="http://schemas.microsoft.com/office/drawing/2014/main" id="{53160A0C-A90E-469E-877E-10A3F175C5A7}"/>
              </a:ext>
            </a:extLst>
          </p:cNvPr>
          <p:cNvPicPr>
            <a:picLocks noGrp="1" noChangeAspect="1"/>
          </p:cNvPicPr>
          <p:nvPr>
            <p:ph sz="quarter" idx="15"/>
          </p:nvPr>
        </p:nvPicPr>
        <p:blipFill>
          <a:blip r:embed="rId5"/>
          <a:stretch>
            <a:fillRect/>
          </a:stretch>
        </p:blipFill>
        <p:spPr>
          <a:xfrm>
            <a:off x="1168439" y="2693864"/>
            <a:ext cx="6803946" cy="659272"/>
          </a:xfrm>
          <a:prstGeom prst="rect">
            <a:avLst/>
          </a:prstGeom>
        </p:spPr>
      </p:pic>
      <p:sp>
        <p:nvSpPr>
          <p:cNvPr id="6" name="Content Placeholder 5"/>
          <p:cNvSpPr>
            <a:spLocks noGrp="1"/>
          </p:cNvSpPr>
          <p:nvPr>
            <p:ph sz="quarter" idx="16"/>
          </p:nvPr>
        </p:nvSpPr>
        <p:spPr>
          <a:xfrm>
            <a:off x="457201" y="4241801"/>
            <a:ext cx="431800" cy="444500"/>
          </a:xfrm>
        </p:spPr>
        <p:txBody>
          <a:bodyPr/>
          <a:lstStyle/>
          <a:p>
            <a:pPr marL="432" indent="0" algn="just">
              <a:buNone/>
            </a:pPr>
            <a:r>
              <a:rPr lang="en-US" dirty="0">
                <a:solidFill>
                  <a:schemeClr val="tx2"/>
                </a:solidFill>
              </a:rPr>
              <a:t>B.</a:t>
            </a:r>
            <a:endParaRPr lang="en-IN" dirty="0">
              <a:solidFill>
                <a:schemeClr val="tx2"/>
              </a:solidFill>
            </a:endParaRPr>
          </a:p>
        </p:txBody>
      </p:sp>
      <p:sp>
        <p:nvSpPr>
          <p:cNvPr id="7" name="Content Placeholder 6"/>
          <p:cNvSpPr>
            <a:spLocks noGrp="1"/>
          </p:cNvSpPr>
          <p:nvPr>
            <p:ph sz="quarter" idx="17"/>
          </p:nvPr>
        </p:nvSpPr>
        <p:spPr>
          <a:xfrm>
            <a:off x="990601" y="4241801"/>
            <a:ext cx="393700" cy="444500"/>
          </a:xfrm>
        </p:spPr>
        <p:txBody>
          <a:bodyPr/>
          <a:lstStyle/>
          <a:p>
            <a:pPr marL="432" indent="0" algn="just">
              <a:buNone/>
            </a:pPr>
            <a:r>
              <a:rPr lang="en-US" dirty="0">
                <a:solidFill>
                  <a:schemeClr val="tx2"/>
                </a:solidFill>
              </a:rPr>
              <a:t>3.</a:t>
            </a:r>
            <a:endParaRPr lang="en-IN" dirty="0">
              <a:solidFill>
                <a:schemeClr val="tx2"/>
              </a:solidFill>
            </a:endParaRPr>
          </a:p>
        </p:txBody>
      </p:sp>
      <p:pic>
        <p:nvPicPr>
          <p:cNvPr id="15" name="Content Placeholder 14" descr="C H 3, single bond, C H 2, single bond, C, single bond, H. The third C is double bonded to O above.">
            <a:extLst>
              <a:ext uri="{FF2B5EF4-FFF2-40B4-BE49-F238E27FC236}">
                <a16:creationId xmlns:a16="http://schemas.microsoft.com/office/drawing/2014/main" id="{EF7F19F0-5C79-42EF-969E-570FE12B9336}"/>
              </a:ext>
            </a:extLst>
          </p:cNvPr>
          <p:cNvPicPr>
            <a:picLocks noGrp="1" noChangeAspect="1"/>
          </p:cNvPicPr>
          <p:nvPr>
            <p:ph sz="quarter" idx="18"/>
          </p:nvPr>
        </p:nvPicPr>
        <p:blipFill>
          <a:blip r:embed="rId6"/>
          <a:stretch>
            <a:fillRect/>
          </a:stretch>
        </p:blipFill>
        <p:spPr>
          <a:xfrm>
            <a:off x="1587500" y="3736302"/>
            <a:ext cx="2670279" cy="883997"/>
          </a:xfrm>
          <a:prstGeom prst="rect">
            <a:avLst/>
          </a:prstGeom>
        </p:spPr>
      </p:pic>
      <p:sp>
        <p:nvSpPr>
          <p:cNvPr id="9" name="Content Placeholder 8"/>
          <p:cNvSpPr>
            <a:spLocks noGrp="1"/>
          </p:cNvSpPr>
          <p:nvPr>
            <p:ph sz="quarter" idx="19"/>
          </p:nvPr>
        </p:nvSpPr>
        <p:spPr>
          <a:xfrm>
            <a:off x="457200" y="5511465"/>
            <a:ext cx="431801" cy="444836"/>
          </a:xfrm>
        </p:spPr>
        <p:txBody>
          <a:bodyPr/>
          <a:lstStyle/>
          <a:p>
            <a:pPr marL="432" indent="0" algn="just">
              <a:buNone/>
            </a:pPr>
            <a:r>
              <a:rPr lang="en-US" dirty="0">
                <a:solidFill>
                  <a:schemeClr val="tx2"/>
                </a:solidFill>
              </a:rPr>
              <a:t>C.</a:t>
            </a:r>
            <a:endParaRPr lang="en-IN" dirty="0">
              <a:solidFill>
                <a:schemeClr val="tx2"/>
              </a:solidFill>
            </a:endParaRPr>
          </a:p>
        </p:txBody>
      </p:sp>
      <p:sp>
        <p:nvSpPr>
          <p:cNvPr id="10" name="Content Placeholder 9"/>
          <p:cNvSpPr>
            <a:spLocks noGrp="1"/>
          </p:cNvSpPr>
          <p:nvPr>
            <p:ph sz="quarter" idx="20"/>
          </p:nvPr>
        </p:nvSpPr>
        <p:spPr>
          <a:xfrm>
            <a:off x="990601" y="5511466"/>
            <a:ext cx="393700" cy="444836"/>
          </a:xfrm>
        </p:spPr>
        <p:txBody>
          <a:bodyPr/>
          <a:lstStyle/>
          <a:p>
            <a:pPr marL="0" indent="0" algn="just">
              <a:buNone/>
            </a:pPr>
            <a:r>
              <a:rPr lang="en-US" dirty="0">
                <a:solidFill>
                  <a:schemeClr val="tx2"/>
                </a:solidFill>
              </a:rPr>
              <a:t>4.</a:t>
            </a:r>
            <a:endParaRPr lang="en-IN" dirty="0">
              <a:solidFill>
                <a:schemeClr val="tx2"/>
              </a:solidFill>
            </a:endParaRPr>
          </a:p>
        </p:txBody>
      </p:sp>
      <p:pic>
        <p:nvPicPr>
          <p:cNvPr id="16" name="Content Placeholder 15" descr="C H 3, single bond, C H 2, single bond, C, single bond, O H. The third C is double bonded to O above.">
            <a:extLst>
              <a:ext uri="{FF2B5EF4-FFF2-40B4-BE49-F238E27FC236}">
                <a16:creationId xmlns:a16="http://schemas.microsoft.com/office/drawing/2014/main" id="{1C37866F-C4E4-4CCD-BC53-BD369731C071}"/>
              </a:ext>
            </a:extLst>
          </p:cNvPr>
          <p:cNvPicPr>
            <a:picLocks noGrp="1" noChangeAspect="1"/>
          </p:cNvPicPr>
          <p:nvPr>
            <p:ph sz="quarter" idx="21"/>
          </p:nvPr>
        </p:nvPicPr>
        <p:blipFill>
          <a:blip r:embed="rId7"/>
          <a:stretch>
            <a:fillRect/>
          </a:stretch>
        </p:blipFill>
        <p:spPr>
          <a:xfrm>
            <a:off x="1587500" y="5003254"/>
            <a:ext cx="2895851" cy="890093"/>
          </a:xfrm>
          <a:prstGeom prst="rect">
            <a:avLst/>
          </a:prstGeom>
        </p:spPr>
      </p:pic>
    </p:spTree>
    <p:extLst>
      <p:ext uri="{BB962C8B-B14F-4D97-AF65-F5344CB8AC3E}">
        <p14:creationId xmlns:p14="http://schemas.microsoft.com/office/powerpoint/2010/main" val="38430416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A1A8-7EC8-4D81-A966-A36111F23A8C}"/>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94E0E29A-BFDA-4A5C-9E9C-D4B3483A2FC6}"/>
              </a:ext>
            </a:extLst>
          </p:cNvPr>
          <p:cNvSpPr>
            <a:spLocks noGrp="1"/>
          </p:cNvSpPr>
          <p:nvPr>
            <p:ph sz="quarter" idx="13"/>
          </p:nvPr>
        </p:nvSpPr>
        <p:spPr>
          <a:xfrm>
            <a:off x="457200" y="1556326"/>
            <a:ext cx="8310282" cy="4467955"/>
          </a:xfrm>
        </p:spPr>
        <p:txBody>
          <a:bodyPr/>
          <a:lstStyle/>
          <a:p>
            <a:pPr marL="432" indent="0">
              <a:buNone/>
            </a:pPr>
            <a:r>
              <a:rPr lang="en-IN" dirty="0"/>
              <a:t>Give the primary product for the reaction of 2-propanol when it undergoes</a:t>
            </a:r>
          </a:p>
          <a:p>
            <a:pPr marL="432" indent="0">
              <a:buNone/>
            </a:pPr>
            <a:r>
              <a:rPr lang="en-IN" dirty="0">
                <a:solidFill>
                  <a:schemeClr val="tx2"/>
                </a:solidFill>
              </a:rPr>
              <a:t>A. </a:t>
            </a:r>
            <a:r>
              <a:rPr lang="en-IN" dirty="0"/>
              <a:t>oxidation</a:t>
            </a:r>
          </a:p>
          <a:p>
            <a:pPr marL="432" indent="0">
              <a:buNone/>
            </a:pPr>
            <a:r>
              <a:rPr lang="en-IN" dirty="0">
                <a:solidFill>
                  <a:schemeClr val="tx2"/>
                </a:solidFill>
              </a:rPr>
              <a:t>B. </a:t>
            </a:r>
            <a:r>
              <a:rPr lang="en-IN" dirty="0"/>
              <a:t>dehydration</a:t>
            </a:r>
          </a:p>
        </p:txBody>
      </p:sp>
    </p:spTree>
    <p:extLst>
      <p:ext uri="{BB962C8B-B14F-4D97-AF65-F5344CB8AC3E}">
        <p14:creationId xmlns:p14="http://schemas.microsoft.com/office/powerpoint/2010/main" val="2238654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3</a:t>
            </a:r>
          </a:p>
        </p:txBody>
      </p:sp>
      <p:pic>
        <p:nvPicPr>
          <p:cNvPr id="13" name="Content Placeholder 12" descr="C H 3, single bond, C H, single bond, C H 3. The second C is single bonded to O H above. The third C is double bonded to 2-propanol, double bond, C 3 H 8 O.">
            <a:extLst>
              <a:ext uri="{FF2B5EF4-FFF2-40B4-BE49-F238E27FC236}">
                <a16:creationId xmlns:a16="http://schemas.microsoft.com/office/drawing/2014/main" id="{8BBDDEA9-DE23-4332-A097-8E44ABA34C86}"/>
              </a:ext>
            </a:extLst>
          </p:cNvPr>
          <p:cNvPicPr>
            <a:picLocks noGrp="1" noChangeAspect="1"/>
          </p:cNvPicPr>
          <p:nvPr>
            <p:ph sz="quarter" idx="13"/>
          </p:nvPr>
        </p:nvPicPr>
        <p:blipFill>
          <a:blip r:embed="rId2"/>
          <a:stretch>
            <a:fillRect/>
          </a:stretch>
        </p:blipFill>
        <p:spPr>
          <a:xfrm>
            <a:off x="2017033" y="1548053"/>
            <a:ext cx="5109935" cy="741182"/>
          </a:xfrm>
          <a:prstGeom prst="rect">
            <a:avLst/>
          </a:prstGeom>
        </p:spPr>
      </p:pic>
      <p:sp>
        <p:nvSpPr>
          <p:cNvPr id="4" name="Content Placeholder 3"/>
          <p:cNvSpPr>
            <a:spLocks noGrp="1"/>
          </p:cNvSpPr>
          <p:nvPr>
            <p:ph sz="quarter" idx="14"/>
          </p:nvPr>
        </p:nvSpPr>
        <p:spPr>
          <a:xfrm>
            <a:off x="457200" y="2555875"/>
            <a:ext cx="1854200" cy="444500"/>
          </a:xfrm>
        </p:spPr>
        <p:txBody>
          <a:bodyPr/>
          <a:lstStyle/>
          <a:p>
            <a:pPr marL="432" indent="0" algn="just">
              <a:buNone/>
            </a:pPr>
            <a:r>
              <a:rPr lang="en-IN" dirty="0">
                <a:solidFill>
                  <a:schemeClr val="tx2"/>
                </a:solidFill>
              </a:rPr>
              <a:t>A. </a:t>
            </a:r>
            <a:r>
              <a:rPr lang="en-IN" dirty="0"/>
              <a:t>oxidation</a:t>
            </a:r>
          </a:p>
        </p:txBody>
      </p:sp>
      <p:pic>
        <p:nvPicPr>
          <p:cNvPr id="14" name="Content Placeholder 13" descr="2 C H 3, single bond, C H, single bond, C H 3. The second C is single bonded to O H above. This yields the following in the presence of O. C H 3, single bond, C, single bond, C H 3. The second C is double bonded to O above.">
            <a:extLst>
              <a:ext uri="{FF2B5EF4-FFF2-40B4-BE49-F238E27FC236}">
                <a16:creationId xmlns:a16="http://schemas.microsoft.com/office/drawing/2014/main" id="{6626BE0E-F2FE-4C8B-8C46-F534BB410C77}"/>
              </a:ext>
            </a:extLst>
          </p:cNvPr>
          <p:cNvPicPr>
            <a:picLocks noGrp="1" noChangeAspect="1"/>
          </p:cNvPicPr>
          <p:nvPr>
            <p:ph sz="quarter" idx="15"/>
          </p:nvPr>
        </p:nvPicPr>
        <p:blipFill>
          <a:blip r:embed="rId3"/>
          <a:stretch>
            <a:fillRect/>
          </a:stretch>
        </p:blipFill>
        <p:spPr>
          <a:xfrm>
            <a:off x="2015063" y="3267015"/>
            <a:ext cx="5111905" cy="692844"/>
          </a:xfrm>
          <a:prstGeom prst="rect">
            <a:avLst/>
          </a:prstGeom>
        </p:spPr>
      </p:pic>
      <p:sp>
        <p:nvSpPr>
          <p:cNvPr id="6" name="Content Placeholder 5"/>
          <p:cNvSpPr>
            <a:spLocks noGrp="1"/>
          </p:cNvSpPr>
          <p:nvPr>
            <p:ph sz="quarter" idx="16"/>
          </p:nvPr>
        </p:nvSpPr>
        <p:spPr>
          <a:xfrm>
            <a:off x="457201" y="4395788"/>
            <a:ext cx="2222500" cy="446087"/>
          </a:xfrm>
        </p:spPr>
        <p:txBody>
          <a:bodyPr/>
          <a:lstStyle/>
          <a:p>
            <a:pPr marL="432" indent="0" algn="just">
              <a:buNone/>
            </a:pPr>
            <a:r>
              <a:rPr lang="en-IN" dirty="0">
                <a:solidFill>
                  <a:schemeClr val="tx2"/>
                </a:solidFill>
              </a:rPr>
              <a:t>B. </a:t>
            </a:r>
            <a:r>
              <a:rPr lang="en-IN" dirty="0"/>
              <a:t>dehydration</a:t>
            </a:r>
          </a:p>
        </p:txBody>
      </p:sp>
      <p:pic>
        <p:nvPicPr>
          <p:cNvPr id="15" name="Content Placeholder 14" descr="The reactant is as follows. C H 3, single bond, C H, single bond, C H 3. The second C is single bonded to O H above. The products are as follows. C H 3, single bond, C H, double bond, C H 2, plus H 2 O.">
            <a:extLst>
              <a:ext uri="{FF2B5EF4-FFF2-40B4-BE49-F238E27FC236}">
                <a16:creationId xmlns:a16="http://schemas.microsoft.com/office/drawing/2014/main" id="{C50535E6-318F-42D6-BEBA-AA66CDD2D86C}"/>
              </a:ext>
            </a:extLst>
          </p:cNvPr>
          <p:cNvPicPr>
            <a:picLocks noGrp="1" noChangeAspect="1"/>
          </p:cNvPicPr>
          <p:nvPr>
            <p:ph sz="quarter" idx="17"/>
          </p:nvPr>
        </p:nvPicPr>
        <p:blipFill>
          <a:blip r:embed="rId4"/>
          <a:stretch>
            <a:fillRect/>
          </a:stretch>
        </p:blipFill>
        <p:spPr>
          <a:xfrm>
            <a:off x="1762040" y="5160254"/>
            <a:ext cx="5623095" cy="638384"/>
          </a:xfrm>
          <a:prstGeom prst="rect">
            <a:avLst/>
          </a:prstGeom>
        </p:spPr>
      </p:pic>
    </p:spTree>
    <p:extLst>
      <p:ext uri="{BB962C8B-B14F-4D97-AF65-F5344CB8AC3E}">
        <p14:creationId xmlns:p14="http://schemas.microsoft.com/office/powerpoint/2010/main" val="28115039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8108-11DA-4CD4-B914-9D5F0C58DC3E}"/>
              </a:ext>
            </a:extLst>
          </p:cNvPr>
          <p:cNvSpPr>
            <a:spLocks noGrp="1"/>
          </p:cNvSpPr>
          <p:nvPr>
            <p:ph type="title"/>
          </p:nvPr>
        </p:nvSpPr>
        <p:spPr/>
        <p:txBody>
          <a:bodyPr/>
          <a:lstStyle/>
          <a:p>
            <a:r>
              <a:rPr lang="en-IN" dirty="0"/>
              <a:t>Learning Check 4</a:t>
            </a:r>
          </a:p>
        </p:txBody>
      </p:sp>
      <p:sp>
        <p:nvSpPr>
          <p:cNvPr id="3" name="Content Placeholder 2">
            <a:extLst>
              <a:ext uri="{FF2B5EF4-FFF2-40B4-BE49-F238E27FC236}">
                <a16:creationId xmlns:a16="http://schemas.microsoft.com/office/drawing/2014/main" id="{78E8A860-C614-4BFE-AEBE-40B3D8F81DC7}"/>
              </a:ext>
            </a:extLst>
          </p:cNvPr>
          <p:cNvSpPr>
            <a:spLocks noGrp="1"/>
          </p:cNvSpPr>
          <p:nvPr>
            <p:ph sz="quarter" idx="13"/>
          </p:nvPr>
        </p:nvSpPr>
        <p:spPr/>
        <p:txBody>
          <a:bodyPr/>
          <a:lstStyle/>
          <a:p>
            <a:pPr marL="432" indent="0">
              <a:buNone/>
            </a:pPr>
            <a:r>
              <a:rPr lang="en-IN" dirty="0"/>
              <a:t>Write the structure and name of the organic product when each is mixed with Tollens’ reagent.</a:t>
            </a:r>
          </a:p>
          <a:p>
            <a:pPr marL="432" indent="0">
              <a:buNone/>
            </a:pPr>
            <a:r>
              <a:rPr lang="en-IN" dirty="0">
                <a:solidFill>
                  <a:schemeClr val="tx2"/>
                </a:solidFill>
              </a:rPr>
              <a:t>A. </a:t>
            </a:r>
            <a:r>
              <a:rPr lang="en-IN" dirty="0"/>
              <a:t>butanal</a:t>
            </a:r>
          </a:p>
          <a:p>
            <a:pPr marL="432" indent="0">
              <a:buNone/>
            </a:pPr>
            <a:r>
              <a:rPr lang="en-IN" dirty="0">
                <a:solidFill>
                  <a:schemeClr val="tx2"/>
                </a:solidFill>
              </a:rPr>
              <a:t>B. </a:t>
            </a:r>
            <a:r>
              <a:rPr lang="en-IN" dirty="0"/>
              <a:t>acetaldehyde</a:t>
            </a:r>
          </a:p>
          <a:p>
            <a:pPr marL="432" indent="0">
              <a:buNone/>
            </a:pPr>
            <a:r>
              <a:rPr lang="en-IN" dirty="0">
                <a:solidFill>
                  <a:schemeClr val="tx2"/>
                </a:solidFill>
              </a:rPr>
              <a:t>C. </a:t>
            </a:r>
            <a:r>
              <a:rPr lang="en-IN" dirty="0"/>
              <a:t>ethyl methyl ketone</a:t>
            </a:r>
          </a:p>
        </p:txBody>
      </p:sp>
    </p:spTree>
    <p:extLst>
      <p:ext uri="{BB962C8B-B14F-4D97-AF65-F5344CB8AC3E}">
        <p14:creationId xmlns:p14="http://schemas.microsoft.com/office/powerpoint/2010/main" val="1578370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4</a:t>
            </a:r>
          </a:p>
        </p:txBody>
      </p:sp>
      <p:sp>
        <p:nvSpPr>
          <p:cNvPr id="3" name="Content Placeholder 2"/>
          <p:cNvSpPr>
            <a:spLocks noGrp="1"/>
          </p:cNvSpPr>
          <p:nvPr>
            <p:ph sz="quarter" idx="13"/>
          </p:nvPr>
        </p:nvSpPr>
        <p:spPr>
          <a:xfrm>
            <a:off x="457200" y="1556327"/>
            <a:ext cx="469900" cy="450273"/>
          </a:xfrm>
        </p:spPr>
        <p:txBody>
          <a:bodyPr/>
          <a:lstStyle/>
          <a:p>
            <a:pPr marL="432" indent="0" algn="just">
              <a:buNone/>
            </a:pPr>
            <a:r>
              <a:rPr lang="en-US" dirty="0">
                <a:solidFill>
                  <a:schemeClr val="tx2"/>
                </a:solidFill>
              </a:rPr>
              <a:t>A.</a:t>
            </a:r>
            <a:endParaRPr lang="en-IN" dirty="0">
              <a:solidFill>
                <a:schemeClr val="tx2"/>
              </a:solidFill>
            </a:endParaRPr>
          </a:p>
        </p:txBody>
      </p:sp>
      <p:pic>
        <p:nvPicPr>
          <p:cNvPr id="13" name="Content Placeholder 12" descr="Butanal is as follows. C H 3, single bond, C H 2, single bond, C H 2, single bond, C, single bond, H. The fourth C is double bonded to O above. Butanoic acid has the same structure except that the last H becomes O H.">
            <a:extLst>
              <a:ext uri="{FF2B5EF4-FFF2-40B4-BE49-F238E27FC236}">
                <a16:creationId xmlns:a16="http://schemas.microsoft.com/office/drawing/2014/main" id="{38761430-EFC9-492C-80D0-707377ABB94E}"/>
              </a:ext>
            </a:extLst>
          </p:cNvPr>
          <p:cNvPicPr>
            <a:picLocks noGrp="1" noChangeAspect="1"/>
          </p:cNvPicPr>
          <p:nvPr>
            <p:ph sz="quarter" idx="14"/>
          </p:nvPr>
        </p:nvPicPr>
        <p:blipFill>
          <a:blip r:embed="rId2"/>
          <a:stretch>
            <a:fillRect/>
          </a:stretch>
        </p:blipFill>
        <p:spPr>
          <a:xfrm>
            <a:off x="1137590" y="1559439"/>
            <a:ext cx="6183021" cy="996436"/>
          </a:xfrm>
          <a:prstGeom prst="rect">
            <a:avLst/>
          </a:prstGeom>
        </p:spPr>
      </p:pic>
      <p:sp>
        <p:nvSpPr>
          <p:cNvPr id="5" name="Content Placeholder 4"/>
          <p:cNvSpPr>
            <a:spLocks noGrp="1"/>
          </p:cNvSpPr>
          <p:nvPr>
            <p:ph sz="quarter" idx="15"/>
          </p:nvPr>
        </p:nvSpPr>
        <p:spPr>
          <a:xfrm>
            <a:off x="457200" y="3000375"/>
            <a:ext cx="444500" cy="446088"/>
          </a:xfrm>
        </p:spPr>
        <p:txBody>
          <a:bodyPr/>
          <a:lstStyle/>
          <a:p>
            <a:pPr marL="432" indent="0" algn="just">
              <a:buNone/>
            </a:pPr>
            <a:r>
              <a:rPr lang="en-US" dirty="0">
                <a:solidFill>
                  <a:schemeClr val="tx2"/>
                </a:solidFill>
              </a:rPr>
              <a:t>B.</a:t>
            </a:r>
            <a:endParaRPr lang="en-IN" dirty="0">
              <a:solidFill>
                <a:schemeClr val="tx2"/>
              </a:solidFill>
            </a:endParaRPr>
          </a:p>
        </p:txBody>
      </p:sp>
      <p:pic>
        <p:nvPicPr>
          <p:cNvPr id="14" name="Content Placeholder 13" descr="Acetaldehyde is as follows. C H 3, single bond, C, single bond, H. The second C is double bonded to O above. Acetic acid is as follows. C H 3, single bond, C, single bond, O H. The second C is double bonded to O above.">
            <a:extLst>
              <a:ext uri="{FF2B5EF4-FFF2-40B4-BE49-F238E27FC236}">
                <a16:creationId xmlns:a16="http://schemas.microsoft.com/office/drawing/2014/main" id="{D41B3E42-015F-4A16-B4D6-C7683FE5E4FC}"/>
              </a:ext>
            </a:extLst>
          </p:cNvPr>
          <p:cNvPicPr>
            <a:picLocks noGrp="1" noChangeAspect="1"/>
          </p:cNvPicPr>
          <p:nvPr>
            <p:ph sz="quarter" idx="16"/>
          </p:nvPr>
        </p:nvPicPr>
        <p:blipFill>
          <a:blip r:embed="rId3"/>
          <a:stretch>
            <a:fillRect/>
          </a:stretch>
        </p:blipFill>
        <p:spPr>
          <a:xfrm>
            <a:off x="1137590" y="3000375"/>
            <a:ext cx="5111905" cy="1261799"/>
          </a:xfrm>
          <a:prstGeom prst="rect">
            <a:avLst/>
          </a:prstGeom>
        </p:spPr>
      </p:pic>
      <p:sp>
        <p:nvSpPr>
          <p:cNvPr id="7" name="Content Placeholder 6"/>
          <p:cNvSpPr>
            <a:spLocks noGrp="1"/>
          </p:cNvSpPr>
          <p:nvPr>
            <p:ph sz="quarter" idx="17"/>
          </p:nvPr>
        </p:nvSpPr>
        <p:spPr>
          <a:xfrm>
            <a:off x="457200" y="4597401"/>
            <a:ext cx="8232775" cy="1100138"/>
          </a:xfrm>
        </p:spPr>
        <p:txBody>
          <a:bodyPr/>
          <a:lstStyle/>
          <a:p>
            <a:pPr marL="0" indent="0" algn="just" eaLnBrk="1" hangingPunct="1">
              <a:spcBef>
                <a:spcPts val="1000"/>
              </a:spcBef>
              <a:buClrTx/>
              <a:buNone/>
            </a:pPr>
            <a:r>
              <a:rPr lang="en-US" dirty="0">
                <a:solidFill>
                  <a:schemeClr val="tx2"/>
                </a:solidFill>
                <a:cs typeface="Times New Roman" charset="0"/>
              </a:rPr>
              <a:t>C. </a:t>
            </a:r>
            <a:r>
              <a:rPr lang="en-US" dirty="0">
                <a:cs typeface="Times New Roman" charset="0"/>
              </a:rPr>
              <a:t>ethyl methyl ketone + </a:t>
            </a:r>
            <a:r>
              <a:rPr lang="en-US" b="1" dirty="0" err="1">
                <a:solidFill>
                  <a:schemeClr val="tx1"/>
                </a:solidFill>
                <a:cs typeface="Times New Roman" charset="0"/>
              </a:rPr>
              <a:t>Tollens</a:t>
            </a:r>
            <a:r>
              <a:rPr lang="en-US" b="1" dirty="0">
                <a:solidFill>
                  <a:schemeClr val="tx1"/>
                </a:solidFill>
                <a:cs typeface="Times New Roman" charset="0"/>
              </a:rPr>
              <a:t>’</a:t>
            </a:r>
            <a:r>
              <a:rPr lang="en-US" altLang="ja-JP" dirty="0">
                <a:cs typeface="Times New Roman" charset="0"/>
              </a:rPr>
              <a:t> = no reaction</a:t>
            </a:r>
            <a:endParaRPr lang="en-US" dirty="0">
              <a:cs typeface="Times New Roman" charset="0"/>
            </a:endParaRPr>
          </a:p>
          <a:p>
            <a:pPr marL="403225" indent="0" algn="just" eaLnBrk="1" hangingPunct="1">
              <a:spcBef>
                <a:spcPts val="1000"/>
              </a:spcBef>
              <a:buClrTx/>
              <a:buNone/>
            </a:pPr>
            <a:r>
              <a:rPr lang="en-US" dirty="0">
                <a:cs typeface="Times New Roman" charset="0"/>
              </a:rPr>
              <a:t>Ketones are not oxidized by </a:t>
            </a:r>
            <a:r>
              <a:rPr lang="en-US" dirty="0" err="1">
                <a:cs typeface="Times New Roman" charset="0"/>
              </a:rPr>
              <a:t>Tollens</a:t>
            </a:r>
            <a:r>
              <a:rPr lang="en-US" dirty="0">
                <a:cs typeface="Times New Roman" charset="0"/>
              </a:rPr>
              <a:t>’</a:t>
            </a:r>
            <a:r>
              <a:rPr lang="en-US" altLang="ja-JP" dirty="0">
                <a:cs typeface="Times New Roman" charset="0"/>
              </a:rPr>
              <a:t> reagent.</a:t>
            </a:r>
            <a:endParaRPr lang="en-IN" dirty="0"/>
          </a:p>
        </p:txBody>
      </p:sp>
    </p:spTree>
    <p:extLst>
      <p:ext uri="{BB962C8B-B14F-4D97-AF65-F5344CB8AC3E}">
        <p14:creationId xmlns:p14="http://schemas.microsoft.com/office/powerpoint/2010/main" val="120501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Naming of Alcohols </a:t>
            </a:r>
            <a:r>
              <a:rPr lang="en-IN" sz="2000" b="0" dirty="0"/>
              <a:t>(4 of 5)</a:t>
            </a:r>
            <a:endParaRPr lang="en-IN" dirty="0"/>
          </a:p>
        </p:txBody>
      </p:sp>
      <p:sp>
        <p:nvSpPr>
          <p:cNvPr id="3" name="Content Placeholder 2"/>
          <p:cNvSpPr>
            <a:spLocks noGrp="1"/>
          </p:cNvSpPr>
          <p:nvPr>
            <p:ph sz="quarter" idx="13"/>
          </p:nvPr>
        </p:nvSpPr>
        <p:spPr>
          <a:xfrm>
            <a:off x="457200" y="1556327"/>
            <a:ext cx="7171151" cy="422785"/>
          </a:xfrm>
        </p:spPr>
        <p:txBody>
          <a:bodyPr/>
          <a:lstStyle/>
          <a:p>
            <a:pPr marL="432" indent="0">
              <a:buNone/>
            </a:pPr>
            <a:r>
              <a:rPr lang="en-US" sz="2400" dirty="0"/>
              <a:t>Give the I</a:t>
            </a:r>
            <a:r>
              <a:rPr lang="en-US" sz="200" dirty="0"/>
              <a:t> </a:t>
            </a:r>
            <a:r>
              <a:rPr lang="en-US" sz="2400" dirty="0"/>
              <a:t>U</a:t>
            </a:r>
            <a:r>
              <a:rPr lang="en-US" sz="200" dirty="0"/>
              <a:t> </a:t>
            </a:r>
            <a:r>
              <a:rPr lang="en-US" sz="2400" dirty="0"/>
              <a:t>P</a:t>
            </a:r>
            <a:r>
              <a:rPr lang="en-US" sz="200" dirty="0"/>
              <a:t> </a:t>
            </a:r>
            <a:r>
              <a:rPr lang="en-US" sz="2400" dirty="0"/>
              <a:t>A</a:t>
            </a:r>
            <a:r>
              <a:rPr lang="en-US" sz="200" dirty="0"/>
              <a:t> </a:t>
            </a:r>
            <a:r>
              <a:rPr lang="en-US" sz="2400" dirty="0"/>
              <a:t>C name for the following compound:</a:t>
            </a:r>
            <a:endParaRPr lang="en-IN" sz="2400" dirty="0"/>
          </a:p>
        </p:txBody>
      </p:sp>
      <p:pic>
        <p:nvPicPr>
          <p:cNvPr id="11" name="Content Placeholder 10" descr="C H 3, single bond, C H, single bond, C H 2, single bond, C H 2, single bond, C H, single bond, C H 3. The second C is single bonded to C H 3 above. The fifth C is single bonded to O H above."/>
          <p:cNvPicPr>
            <a:picLocks noGrp="1" noChangeAspect="1"/>
          </p:cNvPicPr>
          <p:nvPr>
            <p:ph sz="quarter" idx="14"/>
          </p:nvPr>
        </p:nvPicPr>
        <p:blipFill>
          <a:blip r:embed="rId3"/>
          <a:stretch>
            <a:fillRect/>
          </a:stretch>
        </p:blipFill>
        <p:spPr>
          <a:xfrm>
            <a:off x="2255319" y="2189003"/>
            <a:ext cx="4633362" cy="755970"/>
          </a:xfrm>
          <a:prstGeom prst="rect">
            <a:avLst/>
          </a:prstGeom>
        </p:spPr>
      </p:pic>
      <p:sp>
        <p:nvSpPr>
          <p:cNvPr id="5" name="Content Placeholder 4"/>
          <p:cNvSpPr>
            <a:spLocks noGrp="1"/>
          </p:cNvSpPr>
          <p:nvPr>
            <p:ph sz="quarter" idx="15"/>
          </p:nvPr>
        </p:nvSpPr>
        <p:spPr>
          <a:xfrm>
            <a:off x="457200" y="3154864"/>
            <a:ext cx="8386175" cy="455111"/>
          </a:xfrm>
        </p:spPr>
        <p:txBody>
          <a:bodyPr/>
          <a:lstStyle/>
          <a:p>
            <a:pPr marL="432" indent="0">
              <a:buNone/>
            </a:pPr>
            <a:r>
              <a:rPr lang="en-US" b="1" dirty="0"/>
              <a:t>Step 2 Number the chain starting at the end nearer to the</a:t>
            </a:r>
            <a:endParaRPr lang="en-US" dirty="0"/>
          </a:p>
        </p:txBody>
      </p:sp>
      <p:graphicFrame>
        <p:nvGraphicFramePr>
          <p:cNvPr id="12" name="Object 11" descr="single bond O H group">
            <a:extLst>
              <a:ext uri="{FF2B5EF4-FFF2-40B4-BE49-F238E27FC236}">
                <a16:creationId xmlns:a16="http://schemas.microsoft.com/office/drawing/2014/main" id="{023594CA-F447-4C20-A929-DEC5AC19DA99}"/>
              </a:ext>
            </a:extLst>
          </p:cNvPr>
          <p:cNvGraphicFramePr>
            <a:graphicFrameLocks noChangeAspect="1"/>
          </p:cNvGraphicFramePr>
          <p:nvPr>
            <p:extLst>
              <p:ext uri="{D42A27DB-BD31-4B8C-83A1-F6EECF244321}">
                <p14:modId xmlns:p14="http://schemas.microsoft.com/office/powerpoint/2010/main" val="1440288869"/>
              </p:ext>
            </p:extLst>
          </p:nvPr>
        </p:nvGraphicFramePr>
        <p:xfrm>
          <a:off x="1489218" y="3677700"/>
          <a:ext cx="1763712" cy="323850"/>
        </p:xfrm>
        <a:graphic>
          <a:graphicData uri="http://schemas.openxmlformats.org/presentationml/2006/ole">
            <mc:AlternateContent xmlns:mc="http://schemas.openxmlformats.org/markup-compatibility/2006">
              <mc:Choice xmlns:v="urn:schemas-microsoft-com:vml" Requires="v">
                <p:oleObj spid="_x0000_s4103" name="Equation" r:id="rId4" imgW="1942920" imgH="355320" progId="Equation.DSMT4">
                  <p:embed/>
                </p:oleObj>
              </mc:Choice>
              <mc:Fallback>
                <p:oleObj name="Equation" r:id="rId4" imgW="1942920" imgH="355320" progId="Equation.DSMT4">
                  <p:embed/>
                  <p:pic>
                    <p:nvPicPr>
                      <p:cNvPr id="9" name="Object 8" descr="single bond O H group">
                        <a:extLst>
                          <a:ext uri="{FF2B5EF4-FFF2-40B4-BE49-F238E27FC236}">
                            <a16:creationId xmlns:a16="http://schemas.microsoft.com/office/drawing/2014/main" id="{023594CA-F447-4C20-A929-DEC5AC19DA99}"/>
                          </a:ext>
                        </a:extLst>
                      </p:cNvPr>
                      <p:cNvPicPr/>
                      <p:nvPr/>
                    </p:nvPicPr>
                    <p:blipFill>
                      <a:blip r:embed="rId5"/>
                      <a:stretch>
                        <a:fillRect/>
                      </a:stretch>
                    </p:blipFill>
                    <p:spPr>
                      <a:xfrm>
                        <a:off x="1489218" y="3677700"/>
                        <a:ext cx="1763712" cy="323850"/>
                      </a:xfrm>
                      <a:prstGeom prst="rect">
                        <a:avLst/>
                      </a:prstGeom>
                    </p:spPr>
                  </p:pic>
                </p:oleObj>
              </mc:Fallback>
            </mc:AlternateContent>
          </a:graphicData>
        </a:graphic>
      </p:graphicFrame>
      <p:pic>
        <p:nvPicPr>
          <p:cNvPr id="13" name="Content Placeholder 12" descr="In the previously given structure, the carbons are labeled 6 through 1 from left to right. The structure is 2-hexanol."/>
          <p:cNvPicPr>
            <a:picLocks noGrp="1" noChangeAspect="1"/>
          </p:cNvPicPr>
          <p:nvPr>
            <p:ph sz="quarter" idx="16"/>
          </p:nvPr>
        </p:nvPicPr>
        <p:blipFill>
          <a:blip r:embed="rId6"/>
          <a:stretch>
            <a:fillRect/>
          </a:stretch>
        </p:blipFill>
        <p:spPr>
          <a:xfrm>
            <a:off x="976636" y="4219575"/>
            <a:ext cx="7193903" cy="1572904"/>
          </a:xfrm>
          <a:prstGeom prst="rect">
            <a:avLst/>
          </a:prstGeom>
        </p:spPr>
      </p:pic>
    </p:spTree>
    <p:extLst>
      <p:ext uri="{BB962C8B-B14F-4D97-AF65-F5344CB8AC3E}">
        <p14:creationId xmlns:p14="http://schemas.microsoft.com/office/powerpoint/2010/main" val="41527281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Concept Map</a:t>
            </a:r>
          </a:p>
        </p:txBody>
      </p:sp>
      <p:pic>
        <p:nvPicPr>
          <p:cNvPr id="14" name="Content Placeholder 13" descr="Alcohols, thiols, ethers, aldehyde, and ketones are categorized as follows. For long description in Notes pane, press F6.">
            <a:extLst>
              <a:ext uri="{FF2B5EF4-FFF2-40B4-BE49-F238E27FC236}">
                <a16:creationId xmlns:a16="http://schemas.microsoft.com/office/drawing/2014/main" id="{139B0BF4-6CCB-4C7A-8DE5-C1ABC1F59D46}"/>
              </a:ext>
            </a:extLst>
          </p:cNvPr>
          <p:cNvPicPr>
            <a:picLocks noGrp="1" noChangeAspect="1"/>
          </p:cNvPicPr>
          <p:nvPr>
            <p:ph sz="quarter" idx="13"/>
          </p:nvPr>
        </p:nvPicPr>
        <p:blipFill>
          <a:blip r:embed="rId3"/>
          <a:stretch>
            <a:fillRect/>
          </a:stretch>
        </p:blipFill>
        <p:spPr>
          <a:xfrm>
            <a:off x="629021" y="1722087"/>
            <a:ext cx="7885956" cy="4604222"/>
          </a:xfrm>
          <a:prstGeom prst="rect">
            <a:avLst/>
          </a:prstGeom>
        </p:spPr>
      </p:pic>
    </p:spTree>
    <p:extLst>
      <p:ext uri="{BB962C8B-B14F-4D97-AF65-F5344CB8AC3E}">
        <p14:creationId xmlns:p14="http://schemas.microsoft.com/office/powerpoint/2010/main" val="1285253312"/>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57ABFF-F46F-417A-965B-3F9912AA7A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6FC437-AEBC-49E5-B6A7-34CEC8FD37BD}">
  <ds:schemaRefs>
    <ds:schemaRef ds:uri="7c1bd8dc-4e40-424f-a15f-9ffcd522197f"/>
    <ds:schemaRef ds:uri="http://schemas.openxmlformats.org/package/2006/metadata/core-properties"/>
    <ds:schemaRef ds:uri="6125ffc9-2c56-435e-8267-1393444907b2"/>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2595ABF-913B-4BE5-8993-28C5E6EA78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37010</TotalTime>
  <Words>6925</Words>
  <Application>Microsoft Office PowerPoint</Application>
  <PresentationFormat>On-screen Show (4:3)</PresentationFormat>
  <Paragraphs>665</Paragraphs>
  <Slides>90</Slides>
  <Notes>29</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90</vt:i4>
      </vt:variant>
    </vt:vector>
  </HeadingPairs>
  <TitlesOfParts>
    <vt:vector size="98" baseType="lpstr">
      <vt:lpstr>Arial</vt:lpstr>
      <vt:lpstr>Noto Sans Symbols</vt:lpstr>
      <vt:lpstr>Times New Roman</vt:lpstr>
      <vt:lpstr>Verdana</vt:lpstr>
      <vt:lpstr>508 Lecture</vt:lpstr>
      <vt:lpstr>2_508 Lecture</vt:lpstr>
      <vt:lpstr>1_508 Lecture</vt:lpstr>
      <vt:lpstr>Equation</vt:lpstr>
      <vt:lpstr>Chemistry: An Introduction to General, Organic, and Biological Chemistry</vt:lpstr>
      <vt:lpstr>Alcohols, Thiols, Ethers, Aldehydes, and Ketones</vt:lpstr>
      <vt:lpstr>12.1 Alcohols, Phenols, Thiols, and Ethers</vt:lpstr>
      <vt:lpstr>12.1 Functional Groups</vt:lpstr>
      <vt:lpstr>Naming Alcohols</vt:lpstr>
      <vt:lpstr>Naming of Alcohols (1 of 5)</vt:lpstr>
      <vt:lpstr>Naming of Alcohols (2 of 5)</vt:lpstr>
      <vt:lpstr>Naming of Alcohols (3 of 5)</vt:lpstr>
      <vt:lpstr>Naming of Alcohols (4 of 5)</vt:lpstr>
      <vt:lpstr>Naming of Alcohols (5 of 5)</vt:lpstr>
      <vt:lpstr>Learning Check 1</vt:lpstr>
      <vt:lpstr>Solution 1 (1 of 5)</vt:lpstr>
      <vt:lpstr>Solution 1 (2 of 5)</vt:lpstr>
      <vt:lpstr>Solution 1 (3 of 5)</vt:lpstr>
      <vt:lpstr>Solution 1 (4 of 5)</vt:lpstr>
      <vt:lpstr>Solution 1 (5 of 5)</vt:lpstr>
      <vt:lpstr>Chemistry Link to Health: Alcohols and Phenols (1 of 6)</vt:lpstr>
      <vt:lpstr>Chemistry Link to Health: Alcohols and Phenols (2 of 6)</vt:lpstr>
      <vt:lpstr>Chemistry Link to Health: Alcohols and Phenols (3 of 6)</vt:lpstr>
      <vt:lpstr>Chemistry Link to Health: Alcohols and Phenols (4 of 6)</vt:lpstr>
      <vt:lpstr>Chemistry Link to Health: Alcohols and Phenols (5 of 6)</vt:lpstr>
      <vt:lpstr>Chemistry Link to Health: Alcohols and Phenols (6 of 6)</vt:lpstr>
      <vt:lpstr>Thiols</vt:lpstr>
      <vt:lpstr>Naming Thiols (1 of 2)</vt:lpstr>
      <vt:lpstr>Naming Thiols (2 of 2)</vt:lpstr>
      <vt:lpstr>Ethers</vt:lpstr>
      <vt:lpstr>Naming Ethers</vt:lpstr>
      <vt:lpstr>Chemistry Link to Health: Ethers as Anesthetics (1 of 2)</vt:lpstr>
      <vt:lpstr>Chemistry Link to Health: Ethers as Anesthetics (2 of 2)</vt:lpstr>
      <vt:lpstr>Learning Check 2</vt:lpstr>
      <vt:lpstr>Solution 2</vt:lpstr>
      <vt:lpstr>12.2 Properties of Alcohols</vt:lpstr>
      <vt:lpstr>Classification of Alcohols</vt:lpstr>
      <vt:lpstr>Learning Check 1</vt:lpstr>
      <vt:lpstr>Solution 1</vt:lpstr>
      <vt:lpstr>Solubility of Alcohols in Water</vt:lpstr>
      <vt:lpstr>Solubility of Alcohols and Ethers in Water</vt:lpstr>
      <vt:lpstr>Chemistry Link to Health: Hand Sanitizers</vt:lpstr>
      <vt:lpstr>Solubility of Phenols</vt:lpstr>
      <vt:lpstr>Learning Check 2</vt:lpstr>
      <vt:lpstr>Solution 2</vt:lpstr>
      <vt:lpstr>12.3 Aldehydes and Ketones</vt:lpstr>
      <vt:lpstr>Aldehydes and Ketones: Carbonyl Group (1 of 2)</vt:lpstr>
      <vt:lpstr>Aldehydes and Ketones: Carbonyl Group (2 of 2)</vt:lpstr>
      <vt:lpstr>Aldehyde and Ketone Structures</vt:lpstr>
      <vt:lpstr>Naming Aldehydes (1 of 5)</vt:lpstr>
      <vt:lpstr>Naming Aldehydes (2 of 5)</vt:lpstr>
      <vt:lpstr>Naming Aldehydes (3 of 5)</vt:lpstr>
      <vt:lpstr>Naming Aldehydes (4 of 5)</vt:lpstr>
      <vt:lpstr>Naming Aldehydes (5 of 5)</vt:lpstr>
      <vt:lpstr>Naming Ketones (1 of 5)</vt:lpstr>
      <vt:lpstr>Naming Ketones (2 of 5)</vt:lpstr>
      <vt:lpstr>Naming Ketones (3 of 5)</vt:lpstr>
      <vt:lpstr>Naming Ketones (4 of 5)</vt:lpstr>
      <vt:lpstr>Naming Ketones (5 of 5)</vt:lpstr>
      <vt:lpstr>Aldehydes and Ketones in Water (1 of 2)</vt:lpstr>
      <vt:lpstr>Aldehydes and Ketones in Water (2 of 2)</vt:lpstr>
      <vt:lpstr>Important Aldehydes and Ketones (1 of 2)</vt:lpstr>
      <vt:lpstr>Important Aldehydes and Ketones (2 of 2)</vt:lpstr>
      <vt:lpstr>Learning Check 1</vt:lpstr>
      <vt:lpstr>Solution 1</vt:lpstr>
      <vt:lpstr>Learning Check 2</vt:lpstr>
      <vt:lpstr>Solution 2 (1 of 3)</vt:lpstr>
      <vt:lpstr>Solution 2 (2 of 3)</vt:lpstr>
      <vt:lpstr>Solution 2 (3 of 3)</vt:lpstr>
      <vt:lpstr>12.4 Reactions of Alcohols, Thiols, Aldehydes, and Ketones</vt:lpstr>
      <vt:lpstr>Dehydration of Alcohols</vt:lpstr>
      <vt:lpstr>Oxidation and Reduction</vt:lpstr>
      <vt:lpstr>Oxidation of Primary 1 degree Alcohols</vt:lpstr>
      <vt:lpstr>Oxidation of Primary Alcohols</vt:lpstr>
      <vt:lpstr>Oxidation of Secondary 2 degrees Alcohols</vt:lpstr>
      <vt:lpstr>Oxidation of Tertiary 3 degrees Alcohols</vt:lpstr>
      <vt:lpstr>Chemistry Link to Health: Methanol Poisoning</vt:lpstr>
      <vt:lpstr>Ethanol, C H sub 3 C H sub 2 O</vt:lpstr>
      <vt:lpstr>Oxidation of Thiols</vt:lpstr>
      <vt:lpstr>Effect of Alcohol on the Body</vt:lpstr>
      <vt:lpstr>Tollens’ Test</vt:lpstr>
      <vt:lpstr>Benedict’s Test (1 of 2)</vt:lpstr>
      <vt:lpstr>Benedict’s Test (2 of 2)</vt:lpstr>
      <vt:lpstr>Reduction of Aldehydes and Ketones (1 of 2)</vt:lpstr>
      <vt:lpstr>Reduction of Aldehydes and Ketones (2 of 2)</vt:lpstr>
      <vt:lpstr>Learning Check 1</vt:lpstr>
      <vt:lpstr>Solution 1</vt:lpstr>
      <vt:lpstr>Learning Check 2</vt:lpstr>
      <vt:lpstr>Solution 2</vt:lpstr>
      <vt:lpstr>Learning Check 3</vt:lpstr>
      <vt:lpstr>Solution 3</vt:lpstr>
      <vt:lpstr>Learning Check 4</vt:lpstr>
      <vt:lpstr>Solution 4</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dc:description>
  <cp:lastModifiedBy>Mascotti, David P.</cp:lastModifiedBy>
  <cp:revision>657</cp:revision>
  <dcterms:modified xsi:type="dcterms:W3CDTF">2025-03-04T18:31:50Z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4919900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